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59" r:id="rId3"/>
    <p:sldId id="258" r:id="rId4"/>
    <p:sldId id="259" r:id="rId5"/>
    <p:sldId id="260" r:id="rId6"/>
    <p:sldId id="261" r:id="rId7"/>
    <p:sldId id="360" r:id="rId8"/>
    <p:sldId id="361" r:id="rId9"/>
    <p:sldId id="306" r:id="rId10"/>
    <p:sldId id="355" r:id="rId11"/>
    <p:sldId id="349" r:id="rId12"/>
    <p:sldId id="310" r:id="rId13"/>
    <p:sldId id="358" r:id="rId14"/>
    <p:sldId id="27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E615B0F-29A0-1091-29E3-298028DF5532}" name="Withers, Amanda" initials="WA" userId="S::arw031@shsu.edu::214d8719-53eb-48fd-bc50-ee05b728432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521E"/>
    <a:srgbClr val="E364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9286" y="1122363"/>
            <a:ext cx="6788661" cy="2387600"/>
          </a:xfrm>
        </p:spPr>
        <p:txBody>
          <a:bodyPr anchor="b"/>
          <a:lstStyle>
            <a:lvl1pPr marL="0" indent="0" algn="l">
              <a:buFont typeface="Calibri Light" panose="020F0302020204030204" pitchFamily="34" charset="0"/>
              <a:buNone/>
              <a:defRPr sz="6000" b="1">
                <a:solidFill>
                  <a:srgbClr val="2535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4951" y="3613613"/>
            <a:ext cx="5673560" cy="1655762"/>
          </a:xfrm>
        </p:spPr>
        <p:txBody>
          <a:bodyPr/>
          <a:lstStyle>
            <a:lvl1pPr marL="0" indent="0" algn="l">
              <a:buNone/>
              <a:defRPr sz="2400" b="1">
                <a:solidFill>
                  <a:srgbClr val="000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8355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9286" y="2564666"/>
            <a:ext cx="6788661" cy="2387600"/>
          </a:xfrm>
        </p:spPr>
        <p:txBody>
          <a:bodyPr anchor="b"/>
          <a:lstStyle>
            <a:lvl1pPr marL="630238" indent="-630238" algn="l">
              <a:buFont typeface="Calibri Light" panose="020F0302020204030204" pitchFamily="34" charset="0"/>
              <a:buNone/>
              <a:defRPr sz="6000" b="1">
                <a:solidFill>
                  <a:srgbClr val="2535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I. Click to edit Master title style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74181AD-3B01-C92D-7F1F-E416933500BF}"/>
              </a:ext>
            </a:extLst>
          </p:cNvPr>
          <p:cNvSpPr txBox="1"/>
          <p:nvPr userDrawn="1"/>
        </p:nvSpPr>
        <p:spPr>
          <a:xfrm>
            <a:off x="65988" y="5731497"/>
            <a:ext cx="3780148" cy="112650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314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D9F5E-AE26-884E-2495-1259744515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4420A-F67B-EAA1-810A-A914C1B84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EA1C6-2DC8-8148-8DFC-42644C93EECA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DF57E0-173D-ABA0-714F-D490B554B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A439D-BE8A-C872-804C-8CEC07897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1AE2-00FD-5A4F-9940-D5038072A71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94955C9-C806-4A1B-2E7D-42506888B4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60269" y="5436973"/>
            <a:ext cx="2671461" cy="111828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956DEE2-B581-E3A8-D00B-4F79AF1449F0}"/>
              </a:ext>
            </a:extLst>
          </p:cNvPr>
          <p:cNvSpPr txBox="1"/>
          <p:nvPr userDrawn="1"/>
        </p:nvSpPr>
        <p:spPr>
          <a:xfrm>
            <a:off x="1524000" y="3498526"/>
            <a:ext cx="914400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500" dirty="0">
                <a:solidFill>
                  <a:schemeClr val="tx1"/>
                </a:solidFill>
                <a:latin typeface="Helvetica" pitchFamily="2" charset="0"/>
              </a:rPr>
              <a:t>FY 2025 </a:t>
            </a:r>
            <a:r>
              <a:rPr lang="en-US" sz="2500" dirty="0">
                <a:solidFill>
                  <a:schemeClr val="tx1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Strategic Plan Alignment </a:t>
            </a:r>
            <a:r>
              <a:rPr lang="en-US" sz="2500">
                <a:solidFill>
                  <a:schemeClr val="tx1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and Budget Presentation</a:t>
            </a:r>
            <a:endParaRPr lang="en-US" sz="2500" dirty="0">
              <a:solidFill>
                <a:schemeClr val="tx1"/>
              </a:solidFill>
              <a:latin typeface="Helvetica" pitchFamily="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849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2262FBC5-E2A2-91BE-C105-3E5A28D97D4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4619" r="32239" b="33828"/>
          <a:stretch/>
        </p:blipFill>
        <p:spPr>
          <a:xfrm>
            <a:off x="11353800" y="6122961"/>
            <a:ext cx="735871" cy="61503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2308F43-F6C4-7280-AF99-2ABFD25AF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82624C-D26C-B177-27BB-E7284F918F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10248-286C-C334-5061-27E123BC3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EA1C6-2DC8-8148-8DFC-42644C93EECA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B3FB42-549A-68BC-D6A9-338F25720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F36CE-F56A-A2C4-A62F-E46F6B7AE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1AE2-00FD-5A4F-9940-D5038072A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613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2262FBC5-E2A2-91BE-C105-3E5A28D97D4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4619" r="32239" b="33828"/>
          <a:stretch/>
        </p:blipFill>
        <p:spPr>
          <a:xfrm>
            <a:off x="11353800" y="6122961"/>
            <a:ext cx="735871" cy="615035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10248-286C-C334-5061-27E123BC3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EA1C6-2DC8-8148-8DFC-42644C93EECA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B3FB42-549A-68BC-D6A9-338F25720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F36CE-F56A-A2C4-A62F-E46F6B7AE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1AE2-00FD-5A4F-9940-D5038072A71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624FAA3-C490-44C9-894C-63BC6C09F3ED}"/>
              </a:ext>
            </a:extLst>
          </p:cNvPr>
          <p:cNvSpPr txBox="1">
            <a:spLocks/>
          </p:cNvSpPr>
          <p:nvPr userDrawn="1"/>
        </p:nvSpPr>
        <p:spPr>
          <a:xfrm rot="20271913">
            <a:off x="231180" y="2236985"/>
            <a:ext cx="11539759" cy="19960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chemeClr val="bg2">
                    <a:lumMod val="50000"/>
                    <a:alpha val="30000"/>
                  </a:schemeClr>
                </a:solidFill>
                <a:latin typeface="Acumin Pro Black" panose="020B0904020202020204" pitchFamily="34" charset="0"/>
              </a:rPr>
              <a:t>Slide for instruction purposes only. Please do not include in final presentation slide deck.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1027CE-99F3-13AD-A789-4067A06FC052}"/>
              </a:ext>
            </a:extLst>
          </p:cNvPr>
          <p:cNvSpPr txBox="1"/>
          <p:nvPr userDrawn="1"/>
        </p:nvSpPr>
        <p:spPr>
          <a:xfrm>
            <a:off x="638355" y="1690688"/>
            <a:ext cx="11007305" cy="4406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1400" b="1" dirty="0">
                <a:solidFill>
                  <a:schemeClr val="bg2">
                    <a:lumMod val="25000"/>
                  </a:schemeClr>
                </a:solidFill>
              </a:rPr>
              <a:t>Steps to complete the slides for the campus presentations:</a:t>
            </a:r>
          </a:p>
          <a:p>
            <a:pPr marL="238125" indent="-238125">
              <a:buFont typeface="+mj-lt"/>
              <a:buAutoNum type="arabicPeriod"/>
            </a:pPr>
            <a:r>
              <a:rPr lang="en-US" sz="1400" b="1" dirty="0">
                <a:solidFill>
                  <a:schemeClr val="bg2">
                    <a:lumMod val="25000"/>
                  </a:schemeClr>
                </a:solidFill>
              </a:rPr>
              <a:t>Choose Action (Keep Doing, Stop, Start):</a:t>
            </a:r>
            <a:endParaRPr lang="en-US" sz="1400" b="1" dirty="0">
              <a:solidFill>
                <a:schemeClr val="bg2">
                  <a:lumMod val="25000"/>
                </a:schemeClr>
              </a:solidFill>
              <a:ea typeface="Calibri"/>
              <a:cs typeface="Calibri"/>
            </a:endParaRPr>
          </a:p>
          <a:p>
            <a:pPr lvl="1"/>
            <a:r>
              <a:rPr lang="en-US" sz="1200" b="1" dirty="0">
                <a:solidFill>
                  <a:schemeClr val="bg2">
                    <a:lumMod val="25000"/>
                  </a:schemeClr>
                </a:solidFill>
              </a:rPr>
              <a:t>Keep (x2)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</a:rPr>
              <a:t>: If the division/college is keeping or expanding an action that has proven to be valuable and contributes positively to the strategic plan.</a:t>
            </a:r>
            <a:endParaRPr lang="en-US" sz="1200" dirty="0">
              <a:solidFill>
                <a:schemeClr val="bg2">
                  <a:lumMod val="25000"/>
                </a:schemeClr>
              </a:solidFill>
              <a:ea typeface="Calibri"/>
              <a:cs typeface="Calibri"/>
            </a:endParaRPr>
          </a:p>
          <a:p>
            <a:pPr lvl="1"/>
            <a:r>
              <a:rPr lang="en-US" sz="1200" b="1" dirty="0">
                <a:solidFill>
                  <a:schemeClr val="bg2">
                    <a:lumMod val="25000"/>
                  </a:schemeClr>
                </a:solidFill>
              </a:rPr>
              <a:t>Stop (x3)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</a:rPr>
              <a:t>: If the division/college is discontinuing or ending a particular activity.</a:t>
            </a:r>
            <a:endParaRPr lang="en-US" sz="1200" dirty="0">
              <a:solidFill>
                <a:schemeClr val="bg2">
                  <a:lumMod val="25000"/>
                </a:schemeClr>
              </a:solidFill>
              <a:ea typeface="Calibri"/>
              <a:cs typeface="Calibri"/>
            </a:endParaRPr>
          </a:p>
          <a:p>
            <a:pPr lvl="1"/>
            <a:r>
              <a:rPr lang="en-US" sz="1200" b="1" dirty="0">
                <a:solidFill>
                  <a:schemeClr val="bg2">
                    <a:lumMod val="25000"/>
                  </a:schemeClr>
                </a:solidFill>
              </a:rPr>
              <a:t>Start (x1)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</a:rPr>
              <a:t>: If the division/college is initiating something new or beginning a new endeavor.</a:t>
            </a:r>
            <a:endParaRPr lang="en-US" sz="1200" dirty="0">
              <a:solidFill>
                <a:schemeClr val="bg2">
                  <a:lumMod val="25000"/>
                </a:schemeClr>
              </a:solidFill>
              <a:ea typeface="Calibri"/>
              <a:cs typeface="Calibri"/>
            </a:endParaRPr>
          </a:p>
          <a:p>
            <a:pPr marL="238125" indent="-238125">
              <a:lnSpc>
                <a:spcPct val="10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en-US" sz="1400" b="1" dirty="0">
                <a:solidFill>
                  <a:schemeClr val="bg2">
                    <a:lumMod val="25000"/>
                  </a:schemeClr>
                </a:solidFill>
              </a:rPr>
              <a:t>Specify the Topic:</a:t>
            </a:r>
            <a:endParaRPr lang="en-US" sz="1400" b="1" dirty="0">
              <a:solidFill>
                <a:schemeClr val="bg2">
                  <a:lumMod val="25000"/>
                </a:schemeClr>
              </a:solidFill>
              <a:ea typeface="Calibri"/>
              <a:cs typeface="Calibri"/>
            </a:endParaRPr>
          </a:p>
          <a:p>
            <a:pPr lvl="1"/>
            <a:r>
              <a:rPr lang="en-US" sz="1200" dirty="0">
                <a:solidFill>
                  <a:schemeClr val="bg2">
                    <a:lumMod val="25000"/>
                  </a:schemeClr>
                </a:solidFill>
              </a:rPr>
              <a:t>Fill in the blank with the specific subject or area being addressed. This could be a project, task, or broader concept.</a:t>
            </a:r>
            <a:endParaRPr lang="en-US" sz="1200" dirty="0">
              <a:solidFill>
                <a:schemeClr val="bg2">
                  <a:lumMod val="25000"/>
                </a:schemeClr>
              </a:solidFill>
              <a:ea typeface="Calibri"/>
              <a:cs typeface="Calibri"/>
            </a:endParaRPr>
          </a:p>
          <a:p>
            <a:pPr marL="238125" indent="-238125">
              <a:lnSpc>
                <a:spcPct val="10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en-US" sz="1400" b="1" dirty="0">
                <a:solidFill>
                  <a:schemeClr val="bg2">
                    <a:lumMod val="25000"/>
                  </a:schemeClr>
                </a:solidFill>
              </a:rPr>
              <a:t>State the Reason for Action:</a:t>
            </a:r>
            <a:endParaRPr lang="en-US" sz="1400" b="1" dirty="0">
              <a:solidFill>
                <a:schemeClr val="bg2">
                  <a:lumMod val="25000"/>
                </a:schemeClr>
              </a:solidFill>
              <a:ea typeface="Calibri"/>
              <a:cs typeface="Calibri"/>
            </a:endParaRPr>
          </a:p>
          <a:p>
            <a:pPr lvl="1"/>
            <a:r>
              <a:rPr lang="en-US" sz="1200" dirty="0">
                <a:solidFill>
                  <a:schemeClr val="bg2">
                    <a:lumMod val="25000"/>
                  </a:schemeClr>
                </a:solidFill>
              </a:rPr>
              <a:t>Clearly articulate the rationale behind the chosen action. Why is the division/college keeping, stopping, or starting this particular topic.</a:t>
            </a:r>
            <a:endParaRPr lang="en-US" sz="1200" dirty="0">
              <a:solidFill>
                <a:schemeClr val="bg2">
                  <a:lumMod val="25000"/>
                </a:schemeClr>
              </a:solidFill>
              <a:ea typeface="Calibri"/>
              <a:cs typeface="Calibri"/>
            </a:endParaRPr>
          </a:p>
          <a:p>
            <a:pPr marL="238125" indent="-238125">
              <a:lnSpc>
                <a:spcPct val="10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en-US" sz="1400" b="1" dirty="0">
                <a:solidFill>
                  <a:schemeClr val="bg2">
                    <a:lumMod val="25000"/>
                  </a:schemeClr>
                </a:solidFill>
              </a:rPr>
              <a:t>Align with Priority/Goal:</a:t>
            </a:r>
            <a:endParaRPr lang="en-US" sz="1400" b="1" dirty="0">
              <a:solidFill>
                <a:schemeClr val="bg2">
                  <a:lumMod val="25000"/>
                </a:schemeClr>
              </a:solidFill>
              <a:ea typeface="Calibri"/>
              <a:cs typeface="Calibri"/>
            </a:endParaRPr>
          </a:p>
          <a:p>
            <a:pPr lvl="1"/>
            <a:r>
              <a:rPr lang="en-US" sz="1200" dirty="0">
                <a:solidFill>
                  <a:schemeClr val="bg2">
                    <a:lumMod val="25000"/>
                  </a:schemeClr>
                </a:solidFill>
              </a:rPr>
              <a:t>Choose the strategic plan priority and goal the action aligns with for the topic. This helps to connect the decision with the broader university plan.</a:t>
            </a:r>
            <a:endParaRPr lang="en-US" sz="1200" dirty="0">
              <a:solidFill>
                <a:schemeClr val="bg2">
                  <a:lumMod val="25000"/>
                </a:schemeClr>
              </a:solidFill>
              <a:ea typeface="Calibri"/>
              <a:cs typeface="Calibri"/>
            </a:endParaRPr>
          </a:p>
          <a:p>
            <a:pPr marL="238125" indent="-238125">
              <a:lnSpc>
                <a:spcPct val="10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en-US" sz="1400" b="1" dirty="0">
                <a:solidFill>
                  <a:schemeClr val="bg2">
                    <a:lumMod val="25000"/>
                  </a:schemeClr>
                </a:solidFill>
              </a:rPr>
              <a:t>Highlight Measurable Impact:</a:t>
            </a:r>
            <a:endParaRPr lang="en-US" sz="1400" b="1" dirty="0">
              <a:solidFill>
                <a:schemeClr val="bg2">
                  <a:lumMod val="25000"/>
                </a:schemeClr>
              </a:solidFill>
              <a:ea typeface="Calibri"/>
              <a:cs typeface="Calibri"/>
            </a:endParaRPr>
          </a:p>
          <a:p>
            <a:pPr lvl="1"/>
            <a:r>
              <a:rPr lang="en-US" sz="1200" dirty="0">
                <a:solidFill>
                  <a:schemeClr val="bg2">
                    <a:lumMod val="25000"/>
                  </a:schemeClr>
                </a:solidFill>
              </a:rPr>
              <a:t>Provide the measurable impact. This could be in terms of outcomes, results, or benefits.</a:t>
            </a:r>
            <a:endParaRPr lang="en-US" sz="1200" dirty="0">
              <a:solidFill>
                <a:schemeClr val="bg2">
                  <a:lumMod val="25000"/>
                </a:schemeClr>
              </a:solidFill>
              <a:ea typeface="Calibri"/>
              <a:cs typeface="Calibri"/>
            </a:endParaRPr>
          </a:p>
          <a:p>
            <a:pPr marL="238125" indent="-238125">
              <a:lnSpc>
                <a:spcPct val="10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en-US" sz="1400" b="1" dirty="0">
                <a:solidFill>
                  <a:schemeClr val="bg2">
                    <a:lumMod val="25000"/>
                  </a:schemeClr>
                </a:solidFill>
              </a:rPr>
              <a:t>Relate to Pillar:</a:t>
            </a:r>
            <a:endParaRPr lang="en-US" sz="1400" b="1" dirty="0">
              <a:solidFill>
                <a:schemeClr val="bg2">
                  <a:lumMod val="25000"/>
                </a:schemeClr>
              </a:solidFill>
              <a:ea typeface="Calibri"/>
              <a:cs typeface="Calibri"/>
            </a:endParaRPr>
          </a:p>
          <a:p>
            <a:pPr lvl="1"/>
            <a:r>
              <a:rPr lang="en-US" sz="1200" dirty="0">
                <a:solidFill>
                  <a:schemeClr val="bg2">
                    <a:lumMod val="25000"/>
                  </a:schemeClr>
                </a:solidFill>
              </a:rPr>
              <a:t>Connect the proposed action to a foundational pillar (enrollment, retention, completion, or agility.) </a:t>
            </a:r>
            <a:endParaRPr lang="en-US" sz="1200" dirty="0">
              <a:solidFill>
                <a:schemeClr val="bg2">
                  <a:lumMod val="25000"/>
                </a:schemeClr>
              </a:solidFill>
              <a:ea typeface="Calibri"/>
              <a:cs typeface="Calibri"/>
            </a:endParaRPr>
          </a:p>
          <a:p>
            <a:pPr marL="238125" indent="-238125">
              <a:lnSpc>
                <a:spcPct val="10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en-US" sz="1400" b="1" dirty="0">
                <a:solidFill>
                  <a:schemeClr val="bg2">
                    <a:lumMod val="25000"/>
                  </a:schemeClr>
                </a:solidFill>
              </a:rPr>
              <a:t>Supportive Data</a:t>
            </a:r>
            <a:endParaRPr lang="en-US" sz="1400" b="1" dirty="0">
              <a:solidFill>
                <a:schemeClr val="bg2">
                  <a:lumMod val="25000"/>
                </a:schemeClr>
              </a:solidFill>
              <a:ea typeface="Calibri"/>
              <a:cs typeface="Calibri"/>
            </a:endParaRPr>
          </a:p>
          <a:p>
            <a:pPr marL="238125" indent="-238125">
              <a:lnSpc>
                <a:spcPct val="10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en-US" sz="1400" b="1" dirty="0">
                <a:solidFill>
                  <a:schemeClr val="bg2">
                    <a:lumMod val="25000"/>
                  </a:schemeClr>
                </a:solidFill>
              </a:rPr>
              <a:t>Resources / Collaborations Required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CFDFA27A-CD1D-08D0-6B94-EED75C5AB0A6}"/>
              </a:ext>
            </a:extLst>
          </p:cNvPr>
          <p:cNvSpPr txBox="1">
            <a:spLocks/>
          </p:cNvSpPr>
          <p:nvPr userDrawn="1"/>
        </p:nvSpPr>
        <p:spPr>
          <a:xfrm>
            <a:off x="776377" y="441325"/>
            <a:ext cx="1072982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solidFill>
                  <a:srgbClr val="F0521E"/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Strategic Plan Alignment and Budget Presentation</a:t>
            </a:r>
          </a:p>
        </p:txBody>
      </p:sp>
    </p:spTree>
    <p:extLst>
      <p:ext uri="{BB962C8B-B14F-4D97-AF65-F5344CB8AC3E}">
        <p14:creationId xmlns:p14="http://schemas.microsoft.com/office/powerpoint/2010/main" val="385586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4553F-DF9C-92FF-875F-D4B9DE535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E91466-BCEF-FC8D-9147-323AA8EED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EA1C6-2DC8-8148-8DFC-42644C93EECA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4C05E6-7650-C1C2-D30E-2C82E6844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F1612C-8C54-EF9E-D289-7CBE19E2C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31AE2-00FD-5A4F-9940-D5038072A71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F4462A6-E4EC-1A6F-508C-A38089895E8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4619" r="32239" b="33828"/>
          <a:stretch/>
        </p:blipFill>
        <p:spPr>
          <a:xfrm>
            <a:off x="11353800" y="6122961"/>
            <a:ext cx="735871" cy="615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006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8644BD-351D-077C-3390-554623DDD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3A6AE2-2630-FD27-A83B-DB1A202641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D0D89D-96CD-7A71-C870-8960D14F16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EA1C6-2DC8-8148-8DFC-42644C93EECA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540155-FFB4-1F36-7CFA-9A3F68A714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64140B-EFC3-47C1-DB93-871AC41967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31AE2-00FD-5A4F-9940-D5038072A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2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49" r:id="rId3"/>
    <p:sldLayoutId id="2147483650" r:id="rId4"/>
    <p:sldLayoutId id="2147483655" r:id="rId5"/>
    <p:sldLayoutId id="2147483654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D2966-CD51-9BF7-1493-1558CA88B9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9675" y="1520567"/>
            <a:ext cx="9639299" cy="16557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0521E"/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Division of Academic Affairs</a:t>
            </a:r>
          </a:p>
        </p:txBody>
      </p:sp>
    </p:spTree>
    <p:extLst>
      <p:ext uri="{BB962C8B-B14F-4D97-AF65-F5344CB8AC3E}">
        <p14:creationId xmlns:p14="http://schemas.microsoft.com/office/powerpoint/2010/main" val="31941373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054BCC-07D6-5034-595E-EA0B2551C0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3">
            <a:extLst>
              <a:ext uri="{FF2B5EF4-FFF2-40B4-BE49-F238E27FC236}">
                <a16:creationId xmlns:a16="http://schemas.microsoft.com/office/drawing/2014/main" id="{36544537-0874-9962-A4E6-AB420D7A3929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549118773"/>
              </p:ext>
            </p:extLst>
          </p:nvPr>
        </p:nvGraphicFramePr>
        <p:xfrm>
          <a:off x="1061172" y="1491612"/>
          <a:ext cx="10374456" cy="4618831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0374456">
                  <a:extLst>
                    <a:ext uri="{9D8B030D-6E8A-4147-A177-3AD203B41FA5}">
                      <a16:colId xmlns:a16="http://schemas.microsoft.com/office/drawing/2014/main" val="2981795826"/>
                    </a:ext>
                  </a:extLst>
                </a:gridCol>
              </a:tblGrid>
              <a:tr h="1921351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Academic Affairs will stop requiring multiple levels of approval for courses taught in a hybrid format. This will eliminate barriers and empower faculty to think creatively about which course modality is best for the success of their students. </a:t>
                      </a:r>
                      <a:r>
                        <a:rPr lang="en-US" sz="20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This action aligns with SP 1:  Prioritize Student Success and Student Access and Goal 1.2 - Academic Agility by providing increased flexibility for faculty to design student-centered course modalities. This affects the enrollment and retention pillars but is most closely tied to Pillar 4 - Agility.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868645737"/>
                  </a:ext>
                </a:extLst>
              </a:tr>
              <a:tr h="131460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900" b="1" kern="1200" dirty="0">
                          <a:solidFill>
                            <a:srgbClr val="000000"/>
                          </a:solidFill>
                          <a:latin typeface="Helvetica" pitchFamily="2" charset="0"/>
                        </a:rPr>
                        <a:t>Supporting Data:</a:t>
                      </a:r>
                    </a:p>
                    <a:p>
                      <a:r>
                        <a:rPr lang="en-US" b="0" i="1" dirty="0">
                          <a:solidFill>
                            <a:srgbClr val="000000"/>
                          </a:solidFill>
                          <a:latin typeface="Helvetica" pitchFamily="2" charset="0"/>
                        </a:rPr>
                        <a:t>Please “continue to support flexible levels of teaching (online or hybrid…).”</a:t>
                      </a:r>
                    </a:p>
                    <a:p>
                      <a:r>
                        <a:rPr lang="en-US" b="0" i="0" dirty="0">
                          <a:solidFill>
                            <a:srgbClr val="000000"/>
                          </a:solidFill>
                          <a:latin typeface="Helvetica" pitchFamily="2" charset="0"/>
                        </a:rPr>
                        <a:t>But, this </a:t>
                      </a:r>
                      <a:r>
                        <a:rPr lang="en-US" b="0" i="1" dirty="0">
                          <a:solidFill>
                            <a:srgbClr val="000000"/>
                          </a:solidFill>
                          <a:latin typeface="Helvetica" pitchFamily="2" charset="0"/>
                        </a:rPr>
                        <a:t>“requires a whole series of approvals.”</a:t>
                      </a:r>
                      <a:endParaRPr lang="en-US" b="0" i="0" dirty="0">
                        <a:solidFill>
                          <a:srgbClr val="000000"/>
                        </a:solidFill>
                        <a:latin typeface="Helvetica" pitchFamily="2" charset="0"/>
                      </a:endParaRPr>
                    </a:p>
                    <a:p>
                      <a:endParaRPr lang="en-US" b="0" i="1" dirty="0">
                        <a:solidFill>
                          <a:srgbClr val="000000"/>
                        </a:solidFill>
                        <a:latin typeface="Helvetica" pitchFamily="2" charset="0"/>
                      </a:endParaRPr>
                    </a:p>
                    <a:p>
                      <a:endParaRPr lang="en-US" b="1" dirty="0">
                        <a:solidFill>
                          <a:srgbClr val="000000"/>
                        </a:solidFill>
                        <a:latin typeface="Helvetica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750713"/>
                  </a:ext>
                </a:extLst>
              </a:tr>
              <a:tr h="1011237">
                <a:tc>
                  <a:txBody>
                    <a:bodyPr/>
                    <a:lstStyle/>
                    <a:p>
                      <a:r>
                        <a:rPr lang="en-US" sz="1900" b="1" kern="1200" dirty="0">
                          <a:solidFill>
                            <a:srgbClr val="000000"/>
                          </a:solidFill>
                          <a:latin typeface="Helvetica" pitchFamily="2" charset="0"/>
                        </a:rPr>
                        <a:t>Resources / Collaborations Recovered:</a:t>
                      </a:r>
                    </a:p>
                    <a:p>
                      <a:r>
                        <a:rPr lang="en-US" sz="1900" b="0" kern="1200" dirty="0">
                          <a:solidFill>
                            <a:srgbClr val="000000"/>
                          </a:solidFill>
                          <a:latin typeface="Helvetica" pitchFamily="2" charset="0"/>
                        </a:rPr>
                        <a:t>Faculty member time, administrative time</a:t>
                      </a:r>
                    </a:p>
                    <a:p>
                      <a:endParaRPr lang="en-US" b="1" dirty="0">
                        <a:solidFill>
                          <a:srgbClr val="000000"/>
                        </a:solidFill>
                        <a:latin typeface="Helvetica" pitchFamily="2" charset="0"/>
                      </a:endParaRPr>
                    </a:p>
                    <a:p>
                      <a:endParaRPr lang="en-US" b="1" dirty="0">
                        <a:solidFill>
                          <a:srgbClr val="000000"/>
                        </a:solidFill>
                        <a:latin typeface="Helvetica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870144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62BFA7D-BFDE-FF46-A038-0DCFC2D8D2A5}"/>
              </a:ext>
            </a:extLst>
          </p:cNvPr>
          <p:cNvSpPr txBox="1">
            <a:spLocks/>
          </p:cNvSpPr>
          <p:nvPr/>
        </p:nvSpPr>
        <p:spPr>
          <a:xfrm>
            <a:off x="990600" y="35205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>
                <a:solidFill>
                  <a:srgbClr val="F0521E"/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FY 2025 Stop Doing</a:t>
            </a:r>
          </a:p>
        </p:txBody>
      </p:sp>
    </p:spTree>
    <p:extLst>
      <p:ext uri="{BB962C8B-B14F-4D97-AF65-F5344CB8AC3E}">
        <p14:creationId xmlns:p14="http://schemas.microsoft.com/office/powerpoint/2010/main" val="675237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054BCC-07D6-5034-595E-EA0B2551C0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3">
            <a:extLst>
              <a:ext uri="{FF2B5EF4-FFF2-40B4-BE49-F238E27FC236}">
                <a16:creationId xmlns:a16="http://schemas.microsoft.com/office/drawing/2014/main" id="{36544537-0874-9962-A4E6-AB420D7A3929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645649108"/>
              </p:ext>
            </p:extLst>
          </p:nvPr>
        </p:nvGraphicFramePr>
        <p:xfrm>
          <a:off x="1061172" y="1677620"/>
          <a:ext cx="10374456" cy="4247197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0374456">
                  <a:extLst>
                    <a:ext uri="{9D8B030D-6E8A-4147-A177-3AD203B41FA5}">
                      <a16:colId xmlns:a16="http://schemas.microsoft.com/office/drawing/2014/main" val="2981795826"/>
                    </a:ext>
                  </a:extLst>
                </a:gridCol>
              </a:tblGrid>
              <a:tr h="192135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SHSU Online plans to stop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Accelevents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Talent Insights because these products were replaced by a product offered by one of our existing vendors. </a:t>
                      </a:r>
                      <a:r>
                        <a:rPr lang="en-US" sz="24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This action aligns with SP 1:  Prioritize Student Success and Student Access and Goal 1.2 - Academic Agility and will eliminate redundant software to help achieve Pillar 4 - Agility.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868645737"/>
                  </a:ext>
                </a:extLst>
              </a:tr>
              <a:tr h="131460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900" b="1" kern="12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Supporting Data:</a:t>
                      </a:r>
                    </a:p>
                    <a:p>
                      <a:endParaRPr lang="en-US" b="1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b="1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b="1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750713"/>
                  </a:ext>
                </a:extLst>
              </a:tr>
              <a:tr h="1011237">
                <a:tc>
                  <a:txBody>
                    <a:bodyPr/>
                    <a:lstStyle/>
                    <a:p>
                      <a:r>
                        <a:rPr lang="en-US" sz="1900" b="1" kern="12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 / Collaborations Recovered:</a:t>
                      </a:r>
                    </a:p>
                    <a:p>
                      <a:r>
                        <a:rPr lang="en-US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Expenses associated with having redundant software packages</a:t>
                      </a:r>
                    </a:p>
                    <a:p>
                      <a:endParaRPr lang="en-US" b="1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870144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62BFA7D-BFDE-FF46-A038-0DCFC2D8D2A5}"/>
              </a:ext>
            </a:extLst>
          </p:cNvPr>
          <p:cNvSpPr txBox="1">
            <a:spLocks/>
          </p:cNvSpPr>
          <p:nvPr/>
        </p:nvSpPr>
        <p:spPr>
          <a:xfrm>
            <a:off x="990600" y="35205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>
                <a:solidFill>
                  <a:srgbClr val="F0521E"/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FY 2025 Stop Doing</a:t>
            </a:r>
          </a:p>
        </p:txBody>
      </p:sp>
    </p:spTree>
    <p:extLst>
      <p:ext uri="{BB962C8B-B14F-4D97-AF65-F5344CB8AC3E}">
        <p14:creationId xmlns:p14="http://schemas.microsoft.com/office/powerpoint/2010/main" val="6365569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054BCC-07D6-5034-595E-EA0B2551C0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3">
            <a:extLst>
              <a:ext uri="{FF2B5EF4-FFF2-40B4-BE49-F238E27FC236}">
                <a16:creationId xmlns:a16="http://schemas.microsoft.com/office/drawing/2014/main" id="{36544537-0874-9962-A4E6-AB420D7A3929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818038354"/>
              </p:ext>
            </p:extLst>
          </p:nvPr>
        </p:nvGraphicFramePr>
        <p:xfrm>
          <a:off x="908772" y="1585878"/>
          <a:ext cx="10374456" cy="498856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0374456">
                  <a:extLst>
                    <a:ext uri="{9D8B030D-6E8A-4147-A177-3AD203B41FA5}">
                      <a16:colId xmlns:a16="http://schemas.microsoft.com/office/drawing/2014/main" val="2981795826"/>
                    </a:ext>
                  </a:extLst>
                </a:gridCol>
              </a:tblGrid>
              <a:tr h="19213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1" kern="12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Statement: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0" kern="12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division/college plans to start testing a revised process to facilitate curricular program proposals because the existing process has unnecessary lag times that can be minimized. </a:t>
                      </a:r>
                      <a:r>
                        <a:rPr lang="en-US" sz="18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This action aligns with SP 1:  Prioritize Student Success and Student Access and Goal 1.2 - Academic Agility, and will eliminate redundancy in the curricular process thus achieving Pillar 4 - Agility.</a:t>
                      </a:r>
                      <a:endParaRPr lang="en-US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8645737"/>
                  </a:ext>
                </a:extLst>
              </a:tr>
              <a:tr h="131460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900" b="1" i="0" kern="12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Supporting Data:</a:t>
                      </a:r>
                    </a:p>
                    <a:p>
                      <a:r>
                        <a:rPr lang="en-US" sz="1800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“It took over 2 years to get the program approved. Many of the questions asked in the process were irrelevant and redundant to what was already in the application.” </a:t>
                      </a:r>
                      <a:endParaRPr lang="en-US" b="1" i="1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b="1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750713"/>
                  </a:ext>
                </a:extLst>
              </a:tr>
              <a:tr h="1011237">
                <a:tc>
                  <a:txBody>
                    <a:bodyPr/>
                    <a:lstStyle/>
                    <a:p>
                      <a:r>
                        <a:rPr lang="en-US" sz="1900" b="1" kern="12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 / Collaborations Required: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Transitioned from a 3-staged to a 2-staged review process. Established twice-monthly standing meetings with Finance to avoid scheduling delays. Solicit provost approval via email immediately following dean sign-off on financial analysis. Provide proposer with ‘target’ review timeline during initial proposal development orientation, inclusive of TSUS, THECB, and Catalog publication timing &amp; impacts. </a:t>
                      </a:r>
                      <a:endParaRPr lang="en-US" b="1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870144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62BFA7D-BFDE-FF46-A038-0DCFC2D8D2A5}"/>
              </a:ext>
            </a:extLst>
          </p:cNvPr>
          <p:cNvSpPr txBox="1">
            <a:spLocks/>
          </p:cNvSpPr>
          <p:nvPr/>
        </p:nvSpPr>
        <p:spPr>
          <a:xfrm>
            <a:off x="990600" y="35205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>
                <a:solidFill>
                  <a:srgbClr val="F0521E"/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FY 2025 Start Doing</a:t>
            </a:r>
          </a:p>
        </p:txBody>
      </p:sp>
    </p:spTree>
    <p:extLst>
      <p:ext uri="{BB962C8B-B14F-4D97-AF65-F5344CB8AC3E}">
        <p14:creationId xmlns:p14="http://schemas.microsoft.com/office/powerpoint/2010/main" val="41600025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06B1F-72A7-FC8E-020D-D8C77C507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6162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0521E"/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Academic Affairs</a:t>
            </a:r>
            <a:endParaRPr lang="en-US" sz="3200" i="1" dirty="0">
              <a:solidFill>
                <a:srgbClr val="F0521E"/>
              </a:solidFill>
              <a:latin typeface="Helvetica Oblique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606AF-ABBC-BCE0-1627-02EF7093D91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77077" y="1256589"/>
            <a:ext cx="11350487" cy="485788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Helvetica"/>
                <a:ea typeface="Helvetica Neue" panose="02000503000000020004" pitchFamily="2" charset="0"/>
                <a:cs typeface="Helvetica Neue" panose="02000503000000020004" pitchFamily="2" charset="0"/>
              </a:rPr>
              <a:t>KEEP DOING</a:t>
            </a:r>
          </a:p>
          <a:p>
            <a:pPr lvl="1"/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Helvetica"/>
              </a:rPr>
              <a:t>Keep #1: UNIV 1101</a:t>
            </a:r>
          </a:p>
          <a:p>
            <a:pPr lvl="1"/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Helvetica"/>
              </a:rPr>
              <a:t>Keep #2: ACE Courses and ACE Faculty Development </a:t>
            </a:r>
          </a:p>
          <a:p>
            <a:pPr>
              <a:spcBef>
                <a:spcPts val="2400"/>
              </a:spcBef>
            </a:pP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Helvetica"/>
              </a:rPr>
              <a:t>STOP DOING</a:t>
            </a:r>
          </a:p>
          <a:p>
            <a:pPr lvl="1"/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Helvetica"/>
              </a:rPr>
              <a:t>Stop #1: Using separate digital marketing vendor</a:t>
            </a:r>
          </a:p>
          <a:p>
            <a:pPr lvl="1"/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Helvetica"/>
              </a:rPr>
              <a:t>Stop #2: Redundant software use (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latin typeface="Helvetica"/>
              </a:rPr>
              <a:t>Accelevents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Helvetica"/>
              </a:rPr>
              <a:t> &amp; Talent Insights)</a:t>
            </a:r>
          </a:p>
          <a:p>
            <a:pPr lvl="1"/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Helvetica"/>
              </a:rPr>
              <a:t>Stop #3: Multiple approvals for hybrid courses</a:t>
            </a:r>
          </a:p>
          <a:p>
            <a:pPr>
              <a:spcBef>
                <a:spcPts val="2400"/>
              </a:spcBef>
            </a:pP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Helvetica"/>
              </a:rPr>
              <a:t>START DOING</a:t>
            </a:r>
          </a:p>
          <a:p>
            <a:pPr lvl="1"/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Helvetica"/>
              </a:rPr>
              <a:t>Start #1: Streamline curricular program approval process</a:t>
            </a:r>
          </a:p>
        </p:txBody>
      </p:sp>
    </p:spTree>
    <p:extLst>
      <p:ext uri="{BB962C8B-B14F-4D97-AF65-F5344CB8AC3E}">
        <p14:creationId xmlns:p14="http://schemas.microsoft.com/office/powerpoint/2010/main" val="1630860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D2966-CD51-9BF7-1493-1558CA88B9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08607"/>
            <a:ext cx="9144000" cy="2387600"/>
          </a:xfrm>
        </p:spPr>
        <p:txBody>
          <a:bodyPr/>
          <a:lstStyle/>
          <a:p>
            <a:r>
              <a:rPr lang="en-US" b="1" dirty="0">
                <a:solidFill>
                  <a:srgbClr val="F0521E"/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754546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06B1F-72A7-FC8E-020D-D8C77C507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186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0521E"/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Academic Affairs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606AF-ABBC-BCE0-1627-02EF7093D91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48137" y="1230573"/>
            <a:ext cx="5526156" cy="4965733"/>
          </a:xfrm>
        </p:spPr>
        <p:txBody>
          <a:bodyPr>
            <a:noAutofit/>
          </a:bodyPr>
          <a:lstStyle/>
          <a:p>
            <a:pPr lvl="1"/>
            <a:r>
              <a:rPr lang="en-US" sz="17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Office of the Provost</a:t>
            </a:r>
          </a:p>
          <a:p>
            <a:pPr lvl="1"/>
            <a:r>
              <a:rPr lang="en-US" sz="17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Academic Planning &amp; Assessment</a:t>
            </a:r>
          </a:p>
          <a:p>
            <a:pPr lvl="2"/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Academic Planning &amp; Program Development </a:t>
            </a:r>
          </a:p>
          <a:p>
            <a:pPr lvl="2"/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Assessment </a:t>
            </a:r>
          </a:p>
          <a:p>
            <a:pPr lvl="2"/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Program Analytics</a:t>
            </a:r>
          </a:p>
          <a:p>
            <a:pPr lvl="1"/>
            <a:r>
              <a:rPr lang="en-US" sz="17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Research &amp; Sponsored Programs</a:t>
            </a:r>
          </a:p>
          <a:p>
            <a:pPr lvl="2"/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EURECA</a:t>
            </a:r>
          </a:p>
          <a:p>
            <a:pPr lvl="2"/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TRIES</a:t>
            </a:r>
          </a:p>
          <a:p>
            <a:pPr lvl="2"/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TISI</a:t>
            </a:r>
          </a:p>
          <a:p>
            <a:pPr lvl="2"/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Vivarium</a:t>
            </a:r>
          </a:p>
          <a:p>
            <a:pPr lvl="1"/>
            <a:r>
              <a:rPr lang="en-US" sz="17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SHSU Online</a:t>
            </a:r>
          </a:p>
          <a:p>
            <a:pPr lvl="2"/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Online Operations </a:t>
            </a:r>
          </a:p>
          <a:p>
            <a:pPr lvl="2"/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Online Media Services </a:t>
            </a:r>
          </a:p>
          <a:p>
            <a:pPr lvl="2"/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Online Professional Learning </a:t>
            </a:r>
          </a:p>
          <a:p>
            <a:pPr lvl="2"/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24/7 Support Desk</a:t>
            </a:r>
          </a:p>
          <a:p>
            <a:pPr lvl="1"/>
            <a:r>
              <a:rPr lang="en-US" sz="17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Graduate &amp; Professional School</a:t>
            </a:r>
          </a:p>
          <a:p>
            <a:pPr lvl="1"/>
            <a:r>
              <a:rPr lang="en-US" sz="17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Community Engagement</a:t>
            </a:r>
          </a:p>
          <a:p>
            <a:pPr lvl="2"/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The Woodlands Center</a:t>
            </a:r>
          </a:p>
          <a:p>
            <a:pPr lvl="2"/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Center for Community Engagement</a:t>
            </a:r>
          </a:p>
          <a:p>
            <a:pPr lvl="2"/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Center for Law, Engagement, And Politics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69C07BE-1BE4-F4C6-ECD2-A5666D98FD05}"/>
              </a:ext>
            </a:extLst>
          </p:cNvPr>
          <p:cNvSpPr txBox="1">
            <a:spLocks/>
          </p:cNvSpPr>
          <p:nvPr/>
        </p:nvSpPr>
        <p:spPr>
          <a:xfrm>
            <a:off x="6374293" y="1202292"/>
            <a:ext cx="5154688" cy="550997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Academic Communications</a:t>
            </a:r>
          </a:p>
          <a:p>
            <a:pPr lvl="1"/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Faculty Records &amp; Reporting</a:t>
            </a:r>
          </a:p>
          <a:p>
            <a:pPr lvl="1"/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Vice Provost</a:t>
            </a:r>
          </a:p>
          <a:p>
            <a:pPr lvl="2"/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Transfer Partnerships &amp; Early College Credit</a:t>
            </a:r>
          </a:p>
          <a:p>
            <a:pPr lvl="2"/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Newton Gresham Library</a:t>
            </a:r>
          </a:p>
          <a:p>
            <a:pPr lvl="2"/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Academic Advising</a:t>
            </a:r>
          </a:p>
          <a:p>
            <a:pPr lvl="2"/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Career Success </a:t>
            </a:r>
          </a:p>
          <a:p>
            <a:pPr lvl="2"/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Academic Success Center</a:t>
            </a:r>
          </a:p>
          <a:p>
            <a:pPr lvl="2"/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Honors College</a:t>
            </a:r>
          </a:p>
          <a:p>
            <a:pPr lvl="2"/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Academic Initiatives &amp; Strategy </a:t>
            </a:r>
          </a:p>
          <a:p>
            <a:pPr lvl="2"/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Military Science</a:t>
            </a:r>
          </a:p>
          <a:p>
            <a:pPr lvl="2"/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Smith-Hutson Scholars</a:t>
            </a:r>
          </a:p>
          <a:p>
            <a:pPr lvl="2"/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PACE</a:t>
            </a:r>
          </a:p>
          <a:p>
            <a:pPr lvl="2"/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Global Engagement Center</a:t>
            </a:r>
          </a:p>
          <a:p>
            <a:pPr lvl="2"/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First Year Experience</a:t>
            </a:r>
          </a:p>
          <a:p>
            <a:pPr lvl="2"/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First-Generation Center</a:t>
            </a:r>
          </a:p>
          <a:p>
            <a:pPr lvl="1"/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Chief Experience Office</a:t>
            </a:r>
          </a:p>
          <a:p>
            <a:pPr lvl="2"/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ELITE </a:t>
            </a:r>
          </a:p>
          <a:p>
            <a:pPr lvl="2"/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Evolve</a:t>
            </a:r>
          </a:p>
          <a:p>
            <a:pPr lvl="2"/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McNair Scholars</a:t>
            </a:r>
          </a:p>
          <a:p>
            <a:pPr lvl="2"/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Veterans Resource Center</a:t>
            </a:r>
          </a:p>
          <a:p>
            <a:pPr lvl="1"/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Faculty Senate support</a:t>
            </a:r>
          </a:p>
          <a:p>
            <a:pPr lvl="1"/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Ombuds</a:t>
            </a:r>
          </a:p>
        </p:txBody>
      </p:sp>
    </p:spTree>
    <p:extLst>
      <p:ext uri="{BB962C8B-B14F-4D97-AF65-F5344CB8AC3E}">
        <p14:creationId xmlns:p14="http://schemas.microsoft.com/office/powerpoint/2010/main" val="1943495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06B1F-72A7-FC8E-020D-D8C77C507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0521E"/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FY 2024 Accomplishments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606AF-ABBC-BCE0-1627-02EF7093D91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48136" y="1062183"/>
            <a:ext cx="10525541" cy="5634181"/>
          </a:xfrm>
        </p:spPr>
        <p:txBody>
          <a:bodyPr>
            <a:normAutofit fontScale="77500" lnSpcReduction="20000"/>
          </a:bodyPr>
          <a:lstStyle/>
          <a:p>
            <a:r>
              <a:rPr lang="en-US" sz="2600" dirty="0">
                <a:solidFill>
                  <a:schemeClr val="bg2">
                    <a:lumMod val="2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Priority 1: Prioritize Student Success and Student Access</a:t>
            </a:r>
          </a:p>
          <a:p>
            <a:pPr lvl="1">
              <a:lnSpc>
                <a:spcPct val="120000"/>
              </a:lnSpc>
            </a:pPr>
            <a:r>
              <a:rPr lang="en-US" sz="19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Largest enrollment to date in UNIV 1101 (74 sections, 1,339 students)</a:t>
            </a:r>
            <a:endParaRPr lang="en-US" sz="1900" dirty="0">
              <a:solidFill>
                <a:schemeClr val="bg2">
                  <a:lumMod val="25000"/>
                </a:schemeClr>
              </a:solidFill>
              <a:effectLst/>
              <a:latin typeface="Helvetica" panose="020B0604020202020204" pitchFamily="34" charset="0"/>
              <a:ea typeface="Times New Roman" panose="02020603050405020304" pitchFamily="18" charset="0"/>
              <a:cs typeface="Helvetica" panose="020B0604020202020204" pitchFamily="34" charset="0"/>
            </a:endParaRPr>
          </a:p>
          <a:p>
            <a:pPr lvl="1">
              <a:lnSpc>
                <a:spcPct val="120000"/>
              </a:lnSpc>
            </a:pPr>
            <a:r>
              <a:rPr lang="en-US" sz="1900" dirty="0">
                <a:solidFill>
                  <a:schemeClr val="bg2">
                    <a:lumMod val="25000"/>
                  </a:schemeClr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Increasing services for academic </a:t>
            </a:r>
            <a:r>
              <a:rPr lang="en-US" sz="19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alert and early alert</a:t>
            </a:r>
            <a:r>
              <a:rPr lang="en-US" sz="1900" dirty="0">
                <a:solidFill>
                  <a:schemeClr val="bg2">
                    <a:lumMod val="25000"/>
                  </a:schemeClr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endParaRPr lang="en-US" sz="1900" dirty="0">
              <a:solidFill>
                <a:schemeClr val="bg2">
                  <a:lumMod val="25000"/>
                </a:schemeClr>
              </a:solidFill>
              <a:latin typeface="Helvetica" panose="020B0604020202020204" pitchFamily="34" charset="0"/>
              <a:ea typeface="Times New Roman" panose="02020603050405020304" pitchFamily="18" charset="0"/>
              <a:cs typeface="Helvetica" panose="020B0604020202020204" pitchFamily="34" charset="0"/>
            </a:endParaRPr>
          </a:p>
          <a:p>
            <a:pPr lvl="2">
              <a:lnSpc>
                <a:spcPct val="120000"/>
              </a:lnSpc>
            </a:pPr>
            <a:r>
              <a:rPr lang="en-US" sz="1900" dirty="0">
                <a:solidFill>
                  <a:schemeClr val="bg2">
                    <a:lumMod val="25000"/>
                  </a:schemeClr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390% increase in learning coaching from spring 2023 to fall 2023</a:t>
            </a:r>
          </a:p>
          <a:p>
            <a:pPr lvl="1">
              <a:lnSpc>
                <a:spcPct val="120000"/>
              </a:lnSpc>
            </a:pPr>
            <a:r>
              <a:rPr lang="en-US" sz="1900" b="0" i="0" u="none" strike="noStrike" dirty="0">
                <a:solidFill>
                  <a:schemeClr val="bg2">
                    <a:lumMod val="25000"/>
                  </a:schemeClr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SHSU Online launched Genius, a registration system for continuing education (CE), serving 39,658 students across multiple CE constituents within the first year</a:t>
            </a:r>
          </a:p>
          <a:p>
            <a:pPr lvl="1">
              <a:lnSpc>
                <a:spcPct val="120000"/>
              </a:lnSpc>
            </a:pPr>
            <a:r>
              <a:rPr lang="en-US" sz="19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Approved </a:t>
            </a:r>
            <a:r>
              <a:rPr lang="en-US" sz="1900" dirty="0">
                <a:solidFill>
                  <a:schemeClr val="bg2">
                    <a:lumMod val="25000"/>
                  </a:schemeClr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9 stackable certificates (5 UG, 4 GR)</a:t>
            </a:r>
          </a:p>
          <a:p>
            <a:pPr lvl="1">
              <a:lnSpc>
                <a:spcPct val="120000"/>
              </a:lnSpc>
            </a:pPr>
            <a:r>
              <a:rPr lang="en-US" sz="19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12,144 tutoring appointments in fall 2023 (an increase from ~10,000 in fall 2022)</a:t>
            </a:r>
          </a:p>
          <a:p>
            <a:pPr lvl="1">
              <a:lnSpc>
                <a:spcPct val="120000"/>
              </a:lnSpc>
            </a:pPr>
            <a:r>
              <a:rPr lang="en-US" sz="19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500+ First-Gen Center student appointments</a:t>
            </a:r>
            <a:endParaRPr lang="en-US" sz="1900" dirty="0">
              <a:solidFill>
                <a:schemeClr val="bg2">
                  <a:lumMod val="2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>
              <a:lnSpc>
                <a:spcPct val="120000"/>
              </a:lnSpc>
            </a:pPr>
            <a:r>
              <a:rPr lang="en-US" sz="19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NISS Grant for $1 million &amp; THECB Grant for $100k </a:t>
            </a:r>
          </a:p>
          <a:p>
            <a:pPr lvl="1">
              <a:lnSpc>
                <a:spcPct val="120000"/>
              </a:lnSpc>
            </a:pPr>
            <a:r>
              <a:rPr lang="en-US" sz="19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Career Success Center served 2,398 students in fall 2023 (an 57% increase from fall 2022)</a:t>
            </a:r>
          </a:p>
          <a:p>
            <a:pPr lvl="1">
              <a:lnSpc>
                <a:spcPct val="120000"/>
              </a:lnSpc>
            </a:pPr>
            <a:r>
              <a:rPr lang="en-US" sz="19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181 students in the Smith-Hutson Scholars program, the largest number in program history</a:t>
            </a:r>
          </a:p>
          <a:p>
            <a:pPr lvl="1">
              <a:lnSpc>
                <a:spcPct val="120000"/>
              </a:lnSpc>
            </a:pPr>
            <a:r>
              <a:rPr lang="en-US" sz="19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22 students completed </a:t>
            </a:r>
            <a:r>
              <a:rPr lang="en-US" sz="1900" dirty="0" err="1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Jumpstart@Sam</a:t>
            </a:r>
            <a:r>
              <a:rPr lang="en-US" sz="19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program, with an 86.4% success rate in ENGL 1301, allowing those students to earn college readiness in ELAR before the start of their freshman year</a:t>
            </a:r>
          </a:p>
          <a:p>
            <a:pPr lvl="1">
              <a:lnSpc>
                <a:spcPct val="120000"/>
              </a:lnSpc>
            </a:pPr>
            <a:r>
              <a:rPr lang="en-US" sz="1900" dirty="0">
                <a:solidFill>
                  <a:schemeClr val="bg2">
                    <a:lumMod val="25000"/>
                  </a:schemeClr>
                </a:solidFill>
                <a:latin typeface="Helvetica"/>
                <a:ea typeface="Calibri"/>
                <a:cs typeface="Calibri"/>
              </a:rPr>
              <a:t>Newton Gresham Library renovations:</a:t>
            </a:r>
          </a:p>
          <a:p>
            <a:pPr lvl="2">
              <a:lnSpc>
                <a:spcPct val="120000"/>
              </a:lnSpc>
            </a:pPr>
            <a:r>
              <a:rPr lang="en-US" sz="1900" dirty="0">
                <a:solidFill>
                  <a:schemeClr val="bg2">
                    <a:lumMod val="25000"/>
                  </a:schemeClr>
                </a:solidFill>
                <a:latin typeface="Helvetica"/>
                <a:ea typeface="Calibri"/>
                <a:cs typeface="Calibri"/>
              </a:rPr>
              <a:t> 3</a:t>
            </a:r>
            <a:r>
              <a:rPr lang="en-US" sz="1900" baseline="30000" dirty="0">
                <a:solidFill>
                  <a:schemeClr val="bg2">
                    <a:lumMod val="25000"/>
                  </a:schemeClr>
                </a:solidFill>
                <a:latin typeface="Helvetica"/>
                <a:ea typeface="Calibri"/>
                <a:cs typeface="Calibri"/>
              </a:rPr>
              <a:t>rd</a:t>
            </a:r>
            <a:r>
              <a:rPr lang="en-US" sz="1900" dirty="0">
                <a:solidFill>
                  <a:schemeClr val="bg2">
                    <a:lumMod val="25000"/>
                  </a:schemeClr>
                </a:solidFill>
                <a:latin typeface="Helvetica"/>
                <a:ea typeface="Calibri"/>
                <a:cs typeface="Calibri"/>
              </a:rPr>
              <a:t>-floor renovated spaces to create four new group study rooms</a:t>
            </a:r>
          </a:p>
          <a:p>
            <a:pPr lvl="3">
              <a:lnSpc>
                <a:spcPct val="120000"/>
              </a:lnSpc>
            </a:pPr>
            <a:r>
              <a:rPr lang="en-US" sz="1900" dirty="0">
                <a:solidFill>
                  <a:schemeClr val="bg2">
                    <a:lumMod val="25000"/>
                  </a:schemeClr>
                </a:solidFill>
                <a:latin typeface="Helvetica"/>
                <a:ea typeface="Calibri"/>
                <a:cs typeface="Calibri"/>
              </a:rPr>
              <a:t>Hosted 1,074 4-hour meetings and study sessions and served between 4,000 and 6,000 students</a:t>
            </a:r>
          </a:p>
          <a:p>
            <a:pPr lvl="2">
              <a:lnSpc>
                <a:spcPct val="120000"/>
              </a:lnSpc>
            </a:pPr>
            <a:r>
              <a:rPr lang="en-US" sz="1900" dirty="0">
                <a:solidFill>
                  <a:schemeClr val="bg2">
                    <a:lumMod val="25000"/>
                  </a:schemeClr>
                </a:solidFill>
                <a:latin typeface="Helvetica"/>
                <a:ea typeface="Calibri"/>
                <a:cs typeface="Calibri"/>
              </a:rPr>
              <a:t>4</a:t>
            </a:r>
            <a:r>
              <a:rPr lang="en-US" sz="1900" baseline="30000" dirty="0">
                <a:solidFill>
                  <a:schemeClr val="bg2">
                    <a:lumMod val="25000"/>
                  </a:schemeClr>
                </a:solidFill>
                <a:latin typeface="Helvetica"/>
                <a:ea typeface="Calibri"/>
                <a:cs typeface="Calibri"/>
              </a:rPr>
              <a:t>th</a:t>
            </a:r>
            <a:r>
              <a:rPr lang="en-US" sz="1900" dirty="0">
                <a:solidFill>
                  <a:schemeClr val="bg2">
                    <a:lumMod val="25000"/>
                  </a:schemeClr>
                </a:solidFill>
                <a:latin typeface="Helvetica"/>
                <a:ea typeface="Calibri"/>
                <a:cs typeface="Calibri"/>
              </a:rPr>
              <a:t>-floor space provides a meditation/reflection room</a:t>
            </a:r>
          </a:p>
          <a:p>
            <a:pPr lvl="3">
              <a:lnSpc>
                <a:spcPct val="120000"/>
              </a:lnSpc>
            </a:pPr>
            <a:r>
              <a:rPr lang="en-US" sz="1900" dirty="0">
                <a:solidFill>
                  <a:schemeClr val="bg2">
                    <a:lumMod val="25000"/>
                  </a:schemeClr>
                </a:solidFill>
                <a:latin typeface="Helvetica"/>
                <a:ea typeface="Calibri"/>
                <a:cs typeface="Calibri"/>
              </a:rPr>
              <a:t>Served Bearkats with 173 room reservations since fall 2023</a:t>
            </a:r>
            <a:endParaRPr lang="en-US" sz="1900" dirty="0">
              <a:solidFill>
                <a:schemeClr val="bg2">
                  <a:lumMod val="2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457200" lvl="1" indent="0">
              <a:buNone/>
            </a:pPr>
            <a:endParaRPr lang="en-US" sz="1900" dirty="0">
              <a:solidFill>
                <a:schemeClr val="bg2">
                  <a:lumMod val="2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en-US" sz="2000" b="0" i="0" u="none" strike="noStrike" dirty="0">
              <a:solidFill>
                <a:schemeClr val="bg2">
                  <a:lumMod val="2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/>
            <a:endParaRPr lang="en-US" sz="3200" dirty="0">
              <a:solidFill>
                <a:schemeClr val="bg2">
                  <a:lumMod val="25000"/>
                </a:schemeClr>
              </a:solidFill>
              <a:latin typeface="Helvetica" panose="020B0604020202020204" pitchFamily="34" charset="0"/>
              <a:ea typeface="Helvetica Neue" panose="02000503000000020004" pitchFamily="2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819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06B1F-72A7-FC8E-020D-D8C77C507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rgbClr val="F0521E"/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FY 2024 Accomplishments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606AF-ABBC-BCE0-1627-02EF7093D91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48136" y="1825625"/>
            <a:ext cx="10525541" cy="4301642"/>
          </a:xfrm>
        </p:spPr>
        <p:txBody>
          <a:bodyPr>
            <a:normAutofit fontScale="62500" lnSpcReduction="20000"/>
          </a:bodyPr>
          <a:lstStyle/>
          <a:p>
            <a:r>
              <a:rPr lang="en-US" sz="3200" dirty="0">
                <a:solidFill>
                  <a:schemeClr val="bg2">
                    <a:lumMod val="2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Priority 2: Embody a Culture of Excellence</a:t>
            </a:r>
          </a:p>
          <a:p>
            <a:pPr lvl="1">
              <a:lnSpc>
                <a:spcPct val="120000"/>
              </a:lnSpc>
            </a:pPr>
            <a:r>
              <a:rPr lang="en-US" sz="2800" dirty="0">
                <a:solidFill>
                  <a:schemeClr val="bg2">
                    <a:lumMod val="25000"/>
                  </a:schemeClr>
                </a:solidFill>
                <a:latin typeface="Helvetica" pitchFamily="2" charset="0"/>
                <a:cs typeface="Helvetica" panose="020B0604020202020204" pitchFamily="34" charset="0"/>
              </a:rPr>
              <a:t>ROTC: 91 cadets &amp; a 94.5% retention rate</a:t>
            </a:r>
          </a:p>
          <a:p>
            <a:pPr lvl="1">
              <a:lnSpc>
                <a:spcPct val="120000"/>
              </a:lnSpc>
            </a:pPr>
            <a:r>
              <a:rPr lang="en-US" sz="2800" dirty="0">
                <a:solidFill>
                  <a:schemeClr val="bg2">
                    <a:lumMod val="25000"/>
                  </a:schemeClr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LEAP Center: largest # of Pre-Law Society members (n=96) and Legal Studies Minors (n=174)</a:t>
            </a:r>
          </a:p>
          <a:p>
            <a:pPr lvl="2">
              <a:lnSpc>
                <a:spcPct val="120000"/>
              </a:lnSpc>
            </a:pPr>
            <a:r>
              <a:rPr lang="en-US" sz="2800" dirty="0">
                <a:solidFill>
                  <a:schemeClr val="bg2">
                    <a:lumMod val="25000"/>
                  </a:schemeClr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97% persisted or graduated  </a:t>
            </a:r>
            <a:endParaRPr lang="en-US" sz="2800" dirty="0">
              <a:solidFill>
                <a:schemeClr val="bg2">
                  <a:lumMod val="25000"/>
                </a:schemeClr>
              </a:solidFill>
              <a:latin typeface="Helvetica" pitchFamily="2" charset="0"/>
              <a:cs typeface="Helvetica" panose="020B0604020202020204" pitchFamily="34" charset="0"/>
            </a:endParaRPr>
          </a:p>
          <a:p>
            <a:pPr lvl="1">
              <a:lnSpc>
                <a:spcPct val="120000"/>
              </a:lnSpc>
            </a:pPr>
            <a:r>
              <a:rPr lang="en-US" sz="2800" dirty="0">
                <a:solidFill>
                  <a:schemeClr val="bg2">
                    <a:lumMod val="25000"/>
                  </a:schemeClr>
                </a:solidFill>
                <a:latin typeface="Helvetica" pitchFamily="2" charset="0"/>
                <a:cs typeface="Helvetica" panose="020B0604020202020204" pitchFamily="34" charset="0"/>
              </a:rPr>
              <a:t>Increased external awards by $4.5M from FY22 to FY23 ($24.8M to $26.5M)</a:t>
            </a:r>
          </a:p>
          <a:p>
            <a:pPr lvl="2">
              <a:lnSpc>
                <a:spcPct val="120000"/>
              </a:lnSpc>
            </a:pPr>
            <a:r>
              <a:rPr lang="en-US" sz="2800" dirty="0">
                <a:solidFill>
                  <a:schemeClr val="bg2">
                    <a:lumMod val="25000"/>
                  </a:schemeClr>
                </a:solidFill>
                <a:latin typeface="Helvetica" pitchFamily="2" charset="0"/>
                <a:cs typeface="Helvetica" panose="020B0604020202020204" pitchFamily="34" charset="0"/>
              </a:rPr>
              <a:t>6.9% increase last year</a:t>
            </a:r>
          </a:p>
          <a:p>
            <a:pPr lvl="2">
              <a:lnSpc>
                <a:spcPct val="120000"/>
              </a:lnSpc>
            </a:pPr>
            <a:r>
              <a:rPr lang="en-US" sz="2800" dirty="0">
                <a:solidFill>
                  <a:schemeClr val="bg2">
                    <a:lumMod val="25000"/>
                  </a:schemeClr>
                </a:solidFill>
                <a:latin typeface="Helvetica" pitchFamily="2" charset="0"/>
                <a:cs typeface="Helvetica" panose="020B0604020202020204" pitchFamily="34" charset="0"/>
              </a:rPr>
              <a:t>9.7% increase in proposals submitted</a:t>
            </a:r>
          </a:p>
          <a:p>
            <a:pPr lvl="1">
              <a:lnSpc>
                <a:spcPct val="120000"/>
              </a:lnSpc>
            </a:pPr>
            <a:r>
              <a:rPr lang="en-US" sz="2800" dirty="0">
                <a:solidFill>
                  <a:schemeClr val="bg2">
                    <a:lumMod val="25000"/>
                  </a:schemeClr>
                </a:solidFill>
                <a:effectLst/>
                <a:latin typeface="Helvetica" pitchFamily="2" charset="0"/>
              </a:rPr>
              <a:t>NGL received a $44,500 grant from </a:t>
            </a:r>
            <a:r>
              <a:rPr lang="en-US" sz="2800" i="1" dirty="0">
                <a:solidFill>
                  <a:schemeClr val="bg2">
                    <a:lumMod val="25000"/>
                  </a:schemeClr>
                </a:solidFill>
                <a:effectLst/>
                <a:latin typeface="Helvetica" pitchFamily="2" charset="0"/>
              </a:rPr>
              <a:t>All of Us</a:t>
            </a:r>
            <a:r>
              <a:rPr lang="en-US" sz="2800" dirty="0">
                <a:solidFill>
                  <a:schemeClr val="bg2">
                    <a:lumMod val="25000"/>
                  </a:schemeClr>
                </a:solidFill>
                <a:effectLst/>
                <a:latin typeface="Helvetica" pitchFamily="2" charset="0"/>
              </a:rPr>
              <a:t> data training and engagement for academic libraries program</a:t>
            </a:r>
          </a:p>
          <a:p>
            <a:pPr lvl="3">
              <a:lnSpc>
                <a:spcPct val="120000"/>
              </a:lnSpc>
            </a:pPr>
            <a:r>
              <a:rPr lang="en-US" sz="2800" dirty="0">
                <a:solidFill>
                  <a:schemeClr val="bg2">
                    <a:lumMod val="25000"/>
                  </a:schemeClr>
                </a:solidFill>
                <a:latin typeface="Helvetica" pitchFamily="2" charset="0"/>
              </a:rPr>
              <a:t>S</a:t>
            </a:r>
            <a:r>
              <a:rPr lang="en-US" sz="2800" dirty="0">
                <a:solidFill>
                  <a:schemeClr val="bg2">
                    <a:lumMod val="25000"/>
                  </a:schemeClr>
                </a:solidFill>
                <a:effectLst/>
                <a:latin typeface="Helvetica" pitchFamily="2" charset="0"/>
              </a:rPr>
              <a:t>upports 7 faculty/student pairs engaging in original research</a:t>
            </a:r>
          </a:p>
          <a:p>
            <a:pPr lvl="1">
              <a:lnSpc>
                <a:spcPct val="120000"/>
              </a:lnSpc>
            </a:pPr>
            <a:r>
              <a:rPr lang="en-US" sz="2800" dirty="0">
                <a:solidFill>
                  <a:schemeClr val="bg2">
                    <a:lumMod val="25000"/>
                  </a:schemeClr>
                </a:solidFill>
                <a:latin typeface="Helvetica" pitchFamily="2" charset="0"/>
                <a:cs typeface="Helvetica" panose="020B0604020202020204" pitchFamily="34" charset="0"/>
              </a:rPr>
              <a:t>SHSU Online was awarded two THECB grants to create an Open Educational Resource (OER) Repository for Digital Learning ($250,000) and to launch a course on instructional design ($125,000) </a:t>
            </a:r>
            <a:r>
              <a:rPr lang="en-US" sz="2800" dirty="0">
                <a:solidFill>
                  <a:schemeClr val="bg2">
                    <a:lumMod val="25000"/>
                  </a:schemeClr>
                </a:solidFill>
                <a:effectLst/>
              </a:rPr>
              <a:t> </a:t>
            </a:r>
            <a:endParaRPr lang="en-US" sz="2800" dirty="0">
              <a:solidFill>
                <a:schemeClr val="bg2">
                  <a:lumMod val="25000"/>
                </a:schemeClr>
              </a:solidFill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643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06B1F-72A7-FC8E-020D-D8C77C507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rgbClr val="F0521E"/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FY 2024 Accomplishments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606AF-ABBC-BCE0-1627-02EF7093D91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48136" y="1825625"/>
            <a:ext cx="10525541" cy="430164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Priority 3: Elevate the Reputation and Visibility of SHSU</a:t>
            </a:r>
          </a:p>
          <a:p>
            <a:pPr lvl="1">
              <a:lnSpc>
                <a:spcPct val="120000"/>
              </a:lnSpc>
            </a:pPr>
            <a:r>
              <a:rPr lang="en-US" sz="2600" dirty="0">
                <a:solidFill>
                  <a:schemeClr val="bg2">
                    <a:lumMod val="25000"/>
                  </a:schemeClr>
                </a:solidFill>
                <a:latin typeface="Helvetica" pitchFamily="2" charset="0"/>
                <a:cs typeface="Helvetica" panose="020B0604020202020204" pitchFamily="34" charset="0"/>
              </a:rPr>
              <a:t>Funded interdisciplinary BRIDGE grants</a:t>
            </a:r>
          </a:p>
          <a:p>
            <a:pPr lvl="1">
              <a:lnSpc>
                <a:spcPct val="120000"/>
              </a:lnSpc>
            </a:pPr>
            <a:r>
              <a:rPr lang="en-US" sz="2600" dirty="0">
                <a:solidFill>
                  <a:schemeClr val="bg2">
                    <a:lumMod val="25000"/>
                  </a:schemeClr>
                </a:solidFill>
                <a:latin typeface="Helvetica" pitchFamily="2" charset="0"/>
                <a:cs typeface="Helvetica" panose="020B0604020202020204" pitchFamily="34" charset="0"/>
              </a:rPr>
              <a:t>SHSU Online launched Bearkat TV (channel 7) and produced quality programming including Office Hours and other promotional programs that increased the visibility of SHSU</a:t>
            </a:r>
          </a:p>
          <a:p>
            <a:pPr lvl="1">
              <a:lnSpc>
                <a:spcPct val="120000"/>
              </a:lnSpc>
            </a:pPr>
            <a:r>
              <a:rPr lang="en-US" sz="2600" dirty="0">
                <a:solidFill>
                  <a:schemeClr val="bg2">
                    <a:lumMod val="25000"/>
                  </a:schemeClr>
                </a:solidFill>
                <a:latin typeface="Helvetica" pitchFamily="2" charset="0"/>
                <a:cs typeface="Helvetica" panose="020B0604020202020204" pitchFamily="34" charset="0"/>
              </a:rPr>
              <a:t>SHSU Libraries was admitted to the South Central Academic Medical Libraries consortium beginning May 1, 2024</a:t>
            </a:r>
          </a:p>
          <a:p>
            <a:pPr lvl="1">
              <a:lnSpc>
                <a:spcPct val="120000"/>
              </a:lnSpc>
            </a:pPr>
            <a:r>
              <a:rPr lang="en-US" sz="2600" dirty="0">
                <a:solidFill>
                  <a:schemeClr val="bg2">
                    <a:lumMod val="25000"/>
                  </a:schemeClr>
                </a:solidFill>
                <a:latin typeface="Helvetica" pitchFamily="2" charset="0"/>
                <a:cs typeface="Helvetica" panose="020B0604020202020204" pitchFamily="34" charset="0"/>
              </a:rPr>
              <a:t>The Honors College hosted its first nonrestricted </a:t>
            </a:r>
            <a:r>
              <a:rPr lang="en-US" sz="2600" dirty="0" err="1">
                <a:solidFill>
                  <a:schemeClr val="bg2">
                    <a:lumMod val="25000"/>
                  </a:schemeClr>
                </a:solidFill>
                <a:latin typeface="Helvetica" pitchFamily="2" charset="0"/>
                <a:cs typeface="Helvetica" panose="020B0604020202020204" pitchFamily="34" charset="0"/>
              </a:rPr>
              <a:t>TEDxSHSU</a:t>
            </a:r>
            <a:r>
              <a:rPr lang="en-US" sz="2600" dirty="0">
                <a:solidFill>
                  <a:schemeClr val="bg2">
                    <a:lumMod val="25000"/>
                  </a:schemeClr>
                </a:solidFill>
                <a:latin typeface="Helvetica" pitchFamily="2" charset="0"/>
                <a:cs typeface="Helvetica" panose="020B0604020202020204" pitchFamily="34" charset="0"/>
              </a:rPr>
              <a:t> event (no limit to the number of attendees allowed)</a:t>
            </a:r>
          </a:p>
          <a:p>
            <a:pPr lvl="1">
              <a:lnSpc>
                <a:spcPct val="120000"/>
              </a:lnSpc>
            </a:pPr>
            <a:r>
              <a:rPr lang="en-US" sz="2600" dirty="0">
                <a:solidFill>
                  <a:schemeClr val="bg2">
                    <a:lumMod val="25000"/>
                  </a:schemeClr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Helvetica" panose="020B0604020202020204" pitchFamily="34" charset="0"/>
              </a:rPr>
              <a:t>S</a:t>
            </a:r>
            <a:r>
              <a:rPr lang="en-US" sz="2600" dirty="0">
                <a:solidFill>
                  <a:schemeClr val="bg2">
                    <a:lumMod val="25000"/>
                  </a:schemeClr>
                </a:solidFill>
                <a:latin typeface="Helvetica" pitchFamily="2" charset="0"/>
                <a:ea typeface="Times New Roman" panose="02020603050405020304" pitchFamily="18" charset="0"/>
                <a:cs typeface="Helvetica" panose="020B0604020202020204" pitchFamily="34" charset="0"/>
              </a:rPr>
              <a:t>HSU</a:t>
            </a:r>
            <a:r>
              <a:rPr lang="en-US" sz="2600" dirty="0">
                <a:solidFill>
                  <a:schemeClr val="bg2">
                    <a:lumMod val="25000"/>
                  </a:schemeClr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 ranked 165</a:t>
            </a:r>
            <a:r>
              <a:rPr lang="en-US" sz="2600" baseline="30000" dirty="0">
                <a:solidFill>
                  <a:schemeClr val="bg2">
                    <a:lumMod val="25000"/>
                  </a:schemeClr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th</a:t>
            </a:r>
            <a:r>
              <a:rPr lang="en-US" sz="2600" dirty="0">
                <a:solidFill>
                  <a:schemeClr val="bg2">
                    <a:lumMod val="25000"/>
                  </a:schemeClr>
                </a:solidFill>
                <a:effectLst/>
                <a:latin typeface="Helvetica" pitchFamily="2" charset="0"/>
                <a:ea typeface="Times New Roman" panose="02020603050405020304" pitchFamily="18" charset="0"/>
                <a:cs typeface="Calibri" panose="020F0502020204030204" pitchFamily="34" charset="0"/>
              </a:rPr>
              <a:t> in North America (out of almost 3,000 schools) at getting undergraduates accepted to law school—tied with McGill University thanks to LEAP Center programming</a:t>
            </a:r>
            <a:endParaRPr lang="en-US" sz="2600" dirty="0">
              <a:solidFill>
                <a:schemeClr val="bg2">
                  <a:lumMod val="25000"/>
                </a:schemeClr>
              </a:solidFill>
              <a:latin typeface="Helvetica" pitchFamily="2" charset="0"/>
              <a:cs typeface="Helvetica" panose="020B0604020202020204" pitchFamily="34" charset="0"/>
            </a:endParaRPr>
          </a:p>
          <a:p>
            <a:pPr lvl="1"/>
            <a:endParaRPr lang="en-US" dirty="0">
              <a:solidFill>
                <a:schemeClr val="bg2">
                  <a:lumMod val="25000"/>
                </a:schemeClr>
              </a:solidFill>
              <a:latin typeface="Helvetica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lvl="1"/>
            <a:endParaRPr lang="en-US" sz="2000" dirty="0">
              <a:solidFill>
                <a:schemeClr val="bg2">
                  <a:lumMod val="25000"/>
                </a:schemeClr>
              </a:solidFill>
              <a:latin typeface="Helvetica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lvl="2"/>
            <a:endParaRPr lang="en-US" sz="1600" dirty="0">
              <a:solidFill>
                <a:schemeClr val="bg2">
                  <a:lumMod val="25000"/>
                </a:schemeClr>
              </a:solidFill>
              <a:latin typeface="Helvetica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924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06B1F-72A7-FC8E-020D-D8C77C507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rgbClr val="F0521E"/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FY 2024 Accomplishments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606AF-ABBC-BCE0-1627-02EF7093D91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48136" y="1825625"/>
            <a:ext cx="10525541" cy="430164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Priority 4: Expand and Elevate our Service to the State and Beyond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Increased ACE courses by 35% over the past 3 years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1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60% increase in </a:t>
            </a:r>
            <a:r>
              <a:rPr lang="en-US" u="sng" dirty="0">
                <a:solidFill>
                  <a:schemeClr val="bg2">
                    <a:lumMod val="25000"/>
                  </a:schemeClr>
                </a:solidFill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new faculty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 ACE course development</a:t>
            </a:r>
          </a:p>
          <a:p>
            <a:pPr lvl="1">
              <a:lnSpc>
                <a:spcPct val="110000"/>
              </a:lnSpc>
            </a:pPr>
            <a:r>
              <a:rPr lang="en-US" kern="100" dirty="0">
                <a:solidFill>
                  <a:schemeClr val="bg2">
                    <a:lumMod val="25000"/>
                  </a:schemeClr>
                </a:solidFill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68 new sections of ACE courses were added this year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Helvetica" panose="020B0604020202020204" pitchFamily="34" charset="0"/>
                <a:ea typeface="Aptos" panose="020B0004020202020204" pitchFamily="34" charset="0"/>
                <a:cs typeface="Helvetica" panose="020B0604020202020204" pitchFamily="34" charset="0"/>
              </a:rPr>
              <a:t>Approximately 250 ACE course sections are taught each semester</a:t>
            </a:r>
            <a:endParaRPr lang="en-US" kern="100" dirty="0">
              <a:solidFill>
                <a:schemeClr val="bg2">
                  <a:lumMod val="25000"/>
                </a:schemeClr>
              </a:solidFill>
              <a:effectLst/>
              <a:latin typeface="Helvetica" panose="020B0604020202020204" pitchFamily="34" charset="0"/>
              <a:ea typeface="Aptos" panose="020B0004020202020204" pitchFamily="34" charset="0"/>
              <a:cs typeface="Helvetica" panose="020B0604020202020204" pitchFamily="34" charset="0"/>
            </a:endParaRPr>
          </a:p>
          <a:p>
            <a:pPr lvl="1">
              <a:lnSpc>
                <a:spcPct val="110000"/>
              </a:lnSpc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SHSU Online centralized support for online education through the TSUS Shared Services Project, serving five TSUS institutions, TDCJ, and Quanta Services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Offered select dual credit courses</a:t>
            </a:r>
          </a:p>
          <a:p>
            <a:pPr lvl="2">
              <a:lnSpc>
                <a:spcPct val="110000"/>
              </a:lnSpc>
            </a:pP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Huntsville High School </a:t>
            </a:r>
          </a:p>
          <a:p>
            <a:pPr lvl="2">
              <a:lnSpc>
                <a:spcPct val="110000"/>
              </a:lnSpc>
            </a:pP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Blaze University homeschool co-op</a:t>
            </a:r>
          </a:p>
          <a:p>
            <a:pPr lvl="1"/>
            <a:endParaRPr lang="en-US" sz="60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/>
            <a:endParaRPr lang="en-US" sz="1800" dirty="0">
              <a:solidFill>
                <a:schemeClr val="bg2">
                  <a:lumMod val="25000"/>
                </a:schemeClr>
              </a:solidFill>
              <a:latin typeface="Helvetica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550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054BCC-07D6-5034-595E-EA0B2551C0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3">
            <a:extLst>
              <a:ext uri="{FF2B5EF4-FFF2-40B4-BE49-F238E27FC236}">
                <a16:creationId xmlns:a16="http://schemas.microsoft.com/office/drawing/2014/main" id="{36544537-0874-9962-A4E6-AB420D7A3929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72223420"/>
              </p:ext>
            </p:extLst>
          </p:nvPr>
        </p:nvGraphicFramePr>
        <p:xfrm>
          <a:off x="908772" y="1575368"/>
          <a:ext cx="10374456" cy="441086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0374456">
                  <a:extLst>
                    <a:ext uri="{9D8B030D-6E8A-4147-A177-3AD203B41FA5}">
                      <a16:colId xmlns:a16="http://schemas.microsoft.com/office/drawing/2014/main" val="2981795826"/>
                    </a:ext>
                  </a:extLst>
                </a:gridCol>
              </a:tblGrid>
              <a:tr h="1921351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rgbClr val="000000"/>
                          </a:solidFill>
                          <a:latin typeface="Helvetica" pitchFamily="2" charset="0"/>
                        </a:rPr>
                        <a:t>Academic affairs plans to keep (and grow) UNIV 1101 Bearkat U with plans to continue growing the program to fulfill our access mission. </a:t>
                      </a:r>
                      <a:r>
                        <a:rPr lang="en-US" sz="20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This action aligns with SP 1:  Prioritize Student Success and Student Access and Goal 1.1 - Recruit, retain, graduate, and empower students to drive sustainable growth, and will have increased retention of students, leading to higher rates of enrollment and completion in achieving Pillar 2 - Retention.</a:t>
                      </a:r>
                      <a:endParaRPr lang="en-US" sz="2000" b="0" dirty="0">
                        <a:solidFill>
                          <a:srgbClr val="000000"/>
                        </a:solidFill>
                        <a:latin typeface="Helvetica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8645737"/>
                  </a:ext>
                </a:extLst>
              </a:tr>
              <a:tr h="131460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900" b="1" kern="1200" dirty="0">
                          <a:solidFill>
                            <a:srgbClr val="000000"/>
                          </a:solidFill>
                          <a:latin typeface="Helvetica" pitchFamily="2" charset="0"/>
                        </a:rPr>
                        <a:t>Supporting Data: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Helvetica" pitchFamily="2" charset="0"/>
                          <a:ea typeface="Calibri" panose="020F0502020204030204" pitchFamily="34" charset="0"/>
                          <a:cs typeface="Helvetica" panose="020B0604020202020204" pitchFamily="34" charset="0"/>
                        </a:rPr>
                        <a:t>              Largest enrollment to date in UNIV 1101 (74 sections, 1,339 students)</a:t>
                      </a:r>
                      <a:endParaRPr lang="en-US" dirty="0">
                        <a:effectLst/>
                        <a:latin typeface="Helvetica" pitchFamily="2" charset="0"/>
                      </a:endParaRPr>
                    </a:p>
                    <a:p>
                      <a:pPr lvl="2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First-Gen: 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88% 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UNIV 1101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persisted to spring 2024 compared to 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84% 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non UNIV 1101</a:t>
                      </a:r>
                      <a:endParaRPr lang="en-US" sz="1800" b="1" kern="1200" dirty="0">
                        <a:solidFill>
                          <a:schemeClr val="dk1"/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  <a:p>
                      <a:pPr lvl="2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Non First-Gen: 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92% 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UNIV 1101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persisted to spring 2024 compared to</a:t>
                      </a:r>
                      <a:r>
                        <a:rPr lang="en-US" sz="1800" b="1" i="1" kern="1200" dirty="0">
                          <a:solidFill>
                            <a:schemeClr val="dk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90%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non UNIV 1101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  <a:p>
                      <a:endParaRPr lang="en-US" b="1" dirty="0">
                        <a:solidFill>
                          <a:srgbClr val="000000"/>
                        </a:solidFill>
                        <a:latin typeface="Helvetica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750713"/>
                  </a:ext>
                </a:extLst>
              </a:tr>
              <a:tr h="1011237">
                <a:tc>
                  <a:txBody>
                    <a:bodyPr/>
                    <a:lstStyle/>
                    <a:p>
                      <a:r>
                        <a:rPr lang="en-US" sz="1900" b="1" kern="1200" dirty="0">
                          <a:solidFill>
                            <a:srgbClr val="000000"/>
                          </a:solidFill>
                          <a:latin typeface="Helvetica" pitchFamily="2" charset="0"/>
                        </a:rPr>
                        <a:t>Resources / Collaborations Required:</a:t>
                      </a:r>
                    </a:p>
                    <a:p>
                      <a:r>
                        <a:rPr lang="en-US" b="1" dirty="0">
                          <a:solidFill>
                            <a:srgbClr val="000000"/>
                          </a:solidFill>
                          <a:latin typeface="Helvetica" pitchFamily="2" charset="0"/>
                        </a:rPr>
                        <a:t>                  </a:t>
                      </a:r>
                      <a:r>
                        <a:rPr lang="en-US" b="0" dirty="0">
                          <a:solidFill>
                            <a:srgbClr val="000000"/>
                          </a:solidFill>
                          <a:latin typeface="Helvetica" pitchFamily="2" charset="0"/>
                        </a:rPr>
                        <a:t>$1,500/section added</a:t>
                      </a:r>
                    </a:p>
                    <a:p>
                      <a:endParaRPr lang="en-US" b="1" dirty="0">
                        <a:solidFill>
                          <a:srgbClr val="000000"/>
                        </a:solidFill>
                        <a:latin typeface="Helvetica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870144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62BFA7D-BFDE-FF46-A038-0DCFC2D8D2A5}"/>
              </a:ext>
            </a:extLst>
          </p:cNvPr>
          <p:cNvSpPr txBox="1">
            <a:spLocks/>
          </p:cNvSpPr>
          <p:nvPr/>
        </p:nvSpPr>
        <p:spPr>
          <a:xfrm>
            <a:off x="990600" y="35205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>
                <a:solidFill>
                  <a:srgbClr val="F0521E"/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FY 2025 Keep Doing</a:t>
            </a:r>
          </a:p>
        </p:txBody>
      </p:sp>
    </p:spTree>
    <p:extLst>
      <p:ext uri="{BB962C8B-B14F-4D97-AF65-F5344CB8AC3E}">
        <p14:creationId xmlns:p14="http://schemas.microsoft.com/office/powerpoint/2010/main" val="2433286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054BCC-07D6-5034-595E-EA0B2551C0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3">
            <a:extLst>
              <a:ext uri="{FF2B5EF4-FFF2-40B4-BE49-F238E27FC236}">
                <a16:creationId xmlns:a16="http://schemas.microsoft.com/office/drawing/2014/main" id="{36544537-0874-9962-A4E6-AB420D7A3929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271672895"/>
              </p:ext>
            </p:extLst>
          </p:nvPr>
        </p:nvGraphicFramePr>
        <p:xfrm>
          <a:off x="908772" y="1597552"/>
          <a:ext cx="10374456" cy="4908391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0374456">
                  <a:extLst>
                    <a:ext uri="{9D8B030D-6E8A-4147-A177-3AD203B41FA5}">
                      <a16:colId xmlns:a16="http://schemas.microsoft.com/office/drawing/2014/main" val="2981795826"/>
                    </a:ext>
                  </a:extLst>
                </a:gridCol>
              </a:tblGrid>
              <a:tr h="1921351"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Helvetica" pitchFamily="2" charset="0"/>
                        </a:rPr>
                        <a:t>Academic affairs plans to keep (and grow) ACE courses and ACE faculty development. </a:t>
                      </a:r>
                      <a:r>
                        <a:rPr lang="en-US" sz="24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This action aligns with SP 4: Expand and Elevate our Service to the State and Beyond and will have an impact both on the community as well as student retention, thus achieving Pillar 2 - Retention.</a:t>
                      </a:r>
                      <a:endParaRPr lang="en-US" sz="2400" b="0" dirty="0">
                        <a:solidFill>
                          <a:srgbClr val="000000"/>
                        </a:solidFill>
                        <a:latin typeface="Helvetica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8645737"/>
                  </a:ext>
                </a:extLst>
              </a:tr>
              <a:tr h="131460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900" b="1" kern="1200" dirty="0">
                          <a:solidFill>
                            <a:srgbClr val="000000"/>
                          </a:solidFill>
                          <a:latin typeface="Helvetica" pitchFamily="2" charset="0"/>
                        </a:rPr>
                        <a:t>Supporting Data:</a:t>
                      </a:r>
                      <a:endParaRPr lang="en-US" sz="1800" dirty="0">
                        <a:latin typeface="Helvetica" pitchFamily="2" charset="0"/>
                        <a:ea typeface="Calibri" panose="020F0502020204030204" pitchFamily="34" charset="0"/>
                        <a:cs typeface="Helvetica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Helvetica" pitchFamily="2" charset="0"/>
                          <a:ea typeface="Calibri" panose="020F0502020204030204" pitchFamily="34" charset="0"/>
                          <a:cs typeface="Helvetica" panose="020B0604020202020204" pitchFamily="34" charset="0"/>
                        </a:rPr>
                        <a:t>              Carnegie Community Engaged campus</a:t>
                      </a:r>
                    </a:p>
                    <a:p>
                      <a:pPr lvl="1"/>
                      <a:r>
                        <a:rPr lang="en-US" dirty="0">
                          <a:latin typeface="Helvetica" pitchFamily="2" charset="0"/>
                          <a:cs typeface="Helvetica" panose="020B0604020202020204" pitchFamily="34" charset="0"/>
                        </a:rPr>
                        <a:t>       Increased ACE courses by 35% over the past 3 years</a:t>
                      </a:r>
                    </a:p>
                    <a:p>
                      <a:pPr lvl="1"/>
                      <a:r>
                        <a:rPr lang="en-US" dirty="0">
                          <a:latin typeface="Helvetica" pitchFamily="2" charset="0"/>
                          <a:ea typeface="Aptos" panose="020B0004020202020204" pitchFamily="34" charset="0"/>
                          <a:cs typeface="Helvetica" panose="020B0604020202020204" pitchFamily="34" charset="0"/>
                        </a:rPr>
                        <a:t>       1</a:t>
                      </a:r>
                      <a:r>
                        <a:rPr lang="en-US" dirty="0">
                          <a:effectLst/>
                          <a:latin typeface="Helvetica" pitchFamily="2" charset="0"/>
                          <a:ea typeface="Aptos" panose="020B0004020202020204" pitchFamily="34" charset="0"/>
                          <a:cs typeface="Helvetica" panose="020B0604020202020204" pitchFamily="34" charset="0"/>
                        </a:rPr>
                        <a:t>60% increase in </a:t>
                      </a:r>
                      <a:r>
                        <a:rPr lang="en-US" u="sng" dirty="0">
                          <a:effectLst/>
                          <a:latin typeface="Helvetica" pitchFamily="2" charset="0"/>
                          <a:ea typeface="Aptos" panose="020B0004020202020204" pitchFamily="34" charset="0"/>
                          <a:cs typeface="Helvetica" panose="020B0604020202020204" pitchFamily="34" charset="0"/>
                        </a:rPr>
                        <a:t>new faculty</a:t>
                      </a:r>
                      <a:r>
                        <a:rPr lang="en-US" dirty="0">
                          <a:effectLst/>
                          <a:latin typeface="Helvetica" pitchFamily="2" charset="0"/>
                          <a:ea typeface="Aptos" panose="020B0004020202020204" pitchFamily="34" charset="0"/>
                          <a:cs typeface="Helvetica" panose="020B0604020202020204" pitchFamily="34" charset="0"/>
                        </a:rPr>
                        <a:t> ACE course development</a:t>
                      </a:r>
                    </a:p>
                    <a:p>
                      <a:pPr lvl="1"/>
                      <a:r>
                        <a:rPr lang="en-US" dirty="0">
                          <a:effectLst/>
                          <a:latin typeface="Helvetica" pitchFamily="2" charset="0"/>
                          <a:ea typeface="Aptos" panose="020B0004020202020204" pitchFamily="34" charset="0"/>
                          <a:cs typeface="Helvetica" panose="020B0604020202020204" pitchFamily="34" charset="0"/>
                        </a:rPr>
                        <a:t>       “</a:t>
                      </a:r>
                      <a:r>
                        <a:rPr lang="en-US" i="1" dirty="0">
                          <a:effectLst/>
                          <a:latin typeface="Helvetica" pitchFamily="2" charset="0"/>
                          <a:ea typeface="Aptos" panose="020B0004020202020204" pitchFamily="34" charset="0"/>
                          <a:cs typeface="Helvetica" panose="020B0604020202020204" pitchFamily="34" charset="0"/>
                        </a:rPr>
                        <a:t>Consistent financial support for CCE to provide resources for ACE courses.”</a:t>
                      </a:r>
                      <a:endParaRPr lang="en-US" dirty="0">
                        <a:effectLst/>
                        <a:latin typeface="Helvetica" pitchFamily="2" charset="0"/>
                        <a:ea typeface="Aptos" panose="020B0004020202020204" pitchFamily="34" charset="0"/>
                        <a:cs typeface="Helvetica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>
                        <a:solidFill>
                          <a:srgbClr val="000000"/>
                        </a:solidFill>
                        <a:latin typeface="Helvetica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750713"/>
                  </a:ext>
                </a:extLst>
              </a:tr>
              <a:tr h="1011237">
                <a:tc>
                  <a:txBody>
                    <a:bodyPr/>
                    <a:lstStyle/>
                    <a:p>
                      <a:r>
                        <a:rPr lang="en-US" sz="1900" b="1" kern="1200" dirty="0">
                          <a:solidFill>
                            <a:srgbClr val="000000"/>
                          </a:solidFill>
                          <a:latin typeface="Helvetica" pitchFamily="2" charset="0"/>
                        </a:rPr>
                        <a:t>Resources / Collaborations Required:</a:t>
                      </a:r>
                      <a:endParaRPr lang="en-US" sz="1900" b="0" kern="1200" dirty="0">
                        <a:solidFill>
                          <a:srgbClr val="000000"/>
                        </a:solidFill>
                        <a:latin typeface="Helvetica" pitchFamily="2" charset="0"/>
                      </a:endParaRPr>
                    </a:p>
                    <a:p>
                      <a:r>
                        <a:rPr lang="en-US" sz="1900" b="0" kern="1200" dirty="0">
                          <a:solidFill>
                            <a:srgbClr val="000000"/>
                          </a:solidFill>
                          <a:latin typeface="Helvetica" pitchFamily="2" charset="0"/>
                        </a:rPr>
                        <a:t>                 One-time funds for faculty development; </a:t>
                      </a:r>
                    </a:p>
                    <a:p>
                      <a:r>
                        <a:rPr lang="en-US" sz="1900" b="0" kern="1200" dirty="0">
                          <a:solidFill>
                            <a:srgbClr val="000000"/>
                          </a:solidFill>
                          <a:latin typeface="Helvetica" pitchFamily="2" charset="0"/>
                        </a:rPr>
                        <a:t>                 Increase in O&amp;M funds for CCE</a:t>
                      </a:r>
                    </a:p>
                    <a:p>
                      <a:endParaRPr lang="en-US" b="1" dirty="0">
                        <a:solidFill>
                          <a:srgbClr val="000000"/>
                        </a:solidFill>
                        <a:latin typeface="Helvetica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870144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62BFA7D-BFDE-FF46-A038-0DCFC2D8D2A5}"/>
              </a:ext>
            </a:extLst>
          </p:cNvPr>
          <p:cNvSpPr txBox="1">
            <a:spLocks/>
          </p:cNvSpPr>
          <p:nvPr/>
        </p:nvSpPr>
        <p:spPr>
          <a:xfrm>
            <a:off x="990600" y="35205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>
                <a:solidFill>
                  <a:srgbClr val="F0521E"/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FY 2025 Keep Doing</a:t>
            </a:r>
          </a:p>
        </p:txBody>
      </p:sp>
    </p:spTree>
    <p:extLst>
      <p:ext uri="{BB962C8B-B14F-4D97-AF65-F5344CB8AC3E}">
        <p14:creationId xmlns:p14="http://schemas.microsoft.com/office/powerpoint/2010/main" val="1941033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054BCC-07D6-5034-595E-EA0B2551C0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3">
            <a:extLst>
              <a:ext uri="{FF2B5EF4-FFF2-40B4-BE49-F238E27FC236}">
                <a16:creationId xmlns:a16="http://schemas.microsoft.com/office/drawing/2014/main" id="{36544537-0874-9962-A4E6-AB420D7A3929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27661942"/>
              </p:ext>
            </p:extLst>
          </p:nvPr>
        </p:nvGraphicFramePr>
        <p:xfrm>
          <a:off x="886810" y="1509374"/>
          <a:ext cx="10418379" cy="482081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0418379">
                  <a:extLst>
                    <a:ext uri="{9D8B030D-6E8A-4147-A177-3AD203B41FA5}">
                      <a16:colId xmlns:a16="http://schemas.microsoft.com/office/drawing/2014/main" val="2981795826"/>
                    </a:ext>
                  </a:extLst>
                </a:gridCol>
              </a:tblGrid>
              <a:tr h="1987356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" pitchFamily="2" charset="0"/>
                        </a:rPr>
                        <a:t>SHSU Online will stop using a separate digital marketing service and collaborate with IMC to centralize enrollment marketing. </a:t>
                      </a:r>
                      <a:r>
                        <a:rPr lang="en-US" sz="24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This action aligns with SP 1:  Prioritize Student Success and Student Access and Goal 1.2 - Academic Agility and will have an impact on Pillar 1 – Enrollment and Pillar 4 - Agility.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868645737"/>
                  </a:ext>
                </a:extLst>
              </a:tr>
              <a:tr h="135517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900" b="1" kern="1200" dirty="0">
                          <a:solidFill>
                            <a:srgbClr val="000000"/>
                          </a:solidFill>
                          <a:latin typeface="Helvetica" pitchFamily="2" charset="0"/>
                        </a:rPr>
                        <a:t>Supporting Data:</a:t>
                      </a:r>
                    </a:p>
                    <a:p>
                      <a:endParaRPr lang="en-US" b="1" dirty="0">
                        <a:solidFill>
                          <a:srgbClr val="000000"/>
                        </a:solidFill>
                        <a:latin typeface="Helvetica" pitchFamily="2" charset="0"/>
                      </a:endParaRPr>
                    </a:p>
                    <a:p>
                      <a:endParaRPr lang="en-US" b="1" dirty="0">
                        <a:solidFill>
                          <a:srgbClr val="000000"/>
                        </a:solidFill>
                        <a:latin typeface="Helvetica" pitchFamily="2" charset="0"/>
                      </a:endParaRPr>
                    </a:p>
                    <a:p>
                      <a:endParaRPr lang="en-US" b="1" dirty="0">
                        <a:solidFill>
                          <a:srgbClr val="000000"/>
                        </a:solidFill>
                        <a:latin typeface="Helvetica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750713"/>
                  </a:ext>
                </a:extLst>
              </a:tr>
              <a:tr h="1042445">
                <a:tc>
                  <a:txBody>
                    <a:bodyPr/>
                    <a:lstStyle/>
                    <a:p>
                      <a:r>
                        <a:rPr lang="en-US" sz="1900" b="1" kern="1200" dirty="0">
                          <a:solidFill>
                            <a:srgbClr val="000000"/>
                          </a:solidFill>
                          <a:latin typeface="Helvetica" pitchFamily="2" charset="0"/>
                        </a:rPr>
                        <a:t>Resources / Collaborations Recovered:</a:t>
                      </a:r>
                    </a:p>
                    <a:p>
                      <a:r>
                        <a:rPr lang="en-US" b="0" dirty="0">
                          <a:solidFill>
                            <a:srgbClr val="000000"/>
                          </a:solidFill>
                          <a:latin typeface="Helvetica" pitchFamily="2" charset="0"/>
                        </a:rPr>
                        <a:t>Compliance with IMC-02 Digital Advertising Policy: “All digital advertising efforts must be coordinated with Integrated Marketing and Communication (IMC) to ensure consistency, effectiveness, and compliance with university branding and messaging standards.”</a:t>
                      </a:r>
                    </a:p>
                    <a:p>
                      <a:endParaRPr lang="en-US" b="0" dirty="0">
                        <a:solidFill>
                          <a:srgbClr val="000000"/>
                        </a:solidFill>
                        <a:latin typeface="Helvetica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870144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62BFA7D-BFDE-FF46-A038-0DCFC2D8D2A5}"/>
              </a:ext>
            </a:extLst>
          </p:cNvPr>
          <p:cNvSpPr txBox="1">
            <a:spLocks/>
          </p:cNvSpPr>
          <p:nvPr/>
        </p:nvSpPr>
        <p:spPr>
          <a:xfrm>
            <a:off x="990600" y="35205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>
                <a:solidFill>
                  <a:srgbClr val="F0521E"/>
                </a:solidFill>
                <a:latin typeface="Helvetica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FY 2025 Stop Doing</a:t>
            </a:r>
          </a:p>
        </p:txBody>
      </p:sp>
    </p:spTree>
    <p:extLst>
      <p:ext uri="{BB962C8B-B14F-4D97-AF65-F5344CB8AC3E}">
        <p14:creationId xmlns:p14="http://schemas.microsoft.com/office/powerpoint/2010/main" val="35719807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7116</TotalTime>
  <Words>1509</Words>
  <Application>Microsoft Office PowerPoint</Application>
  <PresentationFormat>Widescreen</PresentationFormat>
  <Paragraphs>148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Acumin Pro Black</vt:lpstr>
      <vt:lpstr>Aptos</vt:lpstr>
      <vt:lpstr>Arial</vt:lpstr>
      <vt:lpstr>Calibri</vt:lpstr>
      <vt:lpstr>Calibri Light</vt:lpstr>
      <vt:lpstr>Helvetica</vt:lpstr>
      <vt:lpstr>Helvetica Oblique</vt:lpstr>
      <vt:lpstr>Office Theme 2013 - 2022</vt:lpstr>
      <vt:lpstr>Division of Academic Affairs</vt:lpstr>
      <vt:lpstr>Academic Affairs</vt:lpstr>
      <vt:lpstr>FY 2024 Accomplishments</vt:lpstr>
      <vt:lpstr>FY 2024 Accomplishments</vt:lpstr>
      <vt:lpstr>FY 2024 Accomplishments</vt:lpstr>
      <vt:lpstr>FY 2024 Accomplishments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Academic Affairs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| Division Name</dc:title>
  <dc:creator>Smith, Brianna</dc:creator>
  <cp:lastModifiedBy>Stephenson, Michael T</cp:lastModifiedBy>
  <cp:revision>43</cp:revision>
  <dcterms:created xsi:type="dcterms:W3CDTF">2023-01-09T16:14:47Z</dcterms:created>
  <dcterms:modified xsi:type="dcterms:W3CDTF">2024-04-19T16:17:24Z</dcterms:modified>
</cp:coreProperties>
</file>